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63" r:id="rId2"/>
    <p:sldId id="357" r:id="rId3"/>
    <p:sldId id="358" r:id="rId4"/>
    <p:sldId id="359" r:id="rId5"/>
    <p:sldId id="360" r:id="rId6"/>
    <p:sldId id="343" r:id="rId7"/>
    <p:sldId id="344" r:id="rId8"/>
    <p:sldId id="346" r:id="rId9"/>
    <p:sldId id="345" r:id="rId10"/>
    <p:sldId id="349" r:id="rId11"/>
    <p:sldId id="348" r:id="rId12"/>
    <p:sldId id="353" r:id="rId13"/>
    <p:sldId id="355" r:id="rId14"/>
    <p:sldId id="356" r:id="rId15"/>
    <p:sldId id="314" r:id="rId16"/>
    <p:sldId id="351" r:id="rId17"/>
    <p:sldId id="352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3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8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581C2-BEE3-A94B-9862-215860B1D2D0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1D16D-3635-7A4C-A09D-0D0573746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0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EA4FA-EAEF-4090-8C65-E2269D0538F8}" type="slidenum">
              <a:rPr lang="en-AU" smtClean="0">
                <a:latin typeface="Arial" pitchFamily="34" charset="0"/>
              </a:rPr>
              <a:pPr/>
              <a:t>14</a:t>
            </a:fld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02250-BF32-477B-8857-9C611EC5F9A7}" type="slidenum">
              <a:rPr lang="en-AU">
                <a:ea typeface="MS PGothic" pitchFamily="34" charset="-128"/>
              </a:rPr>
              <a:pPr/>
              <a:t>27</a:t>
            </a:fld>
            <a:endParaRPr lang="en-AU">
              <a:ea typeface="MS PGothic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686" y="686091"/>
            <a:ext cx="4941333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70" y="4342820"/>
            <a:ext cx="5030663" cy="411509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87350-6265-4529-AF3E-BE18B8B381FD}" type="slidenum">
              <a:rPr lang="en-AU">
                <a:ea typeface="MS PGothic" pitchFamily="34" charset="-128"/>
              </a:rPr>
              <a:pPr/>
              <a:t>29</a:t>
            </a:fld>
            <a:endParaRPr lang="en-AU">
              <a:ea typeface="MS PGothic" pitchFamily="34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686" y="686091"/>
            <a:ext cx="4941333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70" y="4342820"/>
            <a:ext cx="5030663" cy="411509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2A83F-D82D-4EC0-A5C4-B71B5D659F53}" type="slidenum">
              <a:rPr lang="en-AU">
                <a:ea typeface="MS PGothic" pitchFamily="34" charset="-128"/>
              </a:rPr>
              <a:pPr/>
              <a:t>30</a:t>
            </a:fld>
            <a:endParaRPr lang="en-AU">
              <a:ea typeface="MS PGothic" pitchFamily="34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686" y="686091"/>
            <a:ext cx="4941333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70" y="4342820"/>
            <a:ext cx="5030663" cy="411509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32857-84B1-44BA-A134-4BC305CB765D}" type="slidenum">
              <a:rPr lang="en-AU">
                <a:ea typeface="MS PGothic" pitchFamily="34" charset="-128"/>
              </a:rPr>
              <a:pPr/>
              <a:t>31</a:t>
            </a:fld>
            <a:endParaRPr lang="en-AU">
              <a:ea typeface="MS PGothic" pitchFamily="3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686" y="686091"/>
            <a:ext cx="4941333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70" y="4342820"/>
            <a:ext cx="5030663" cy="411509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C840E-960F-4EEA-B100-AC8976511FCC}" type="slidenum">
              <a:rPr lang="en-US"/>
              <a:pPr/>
              <a:t>16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50" y="4343254"/>
            <a:ext cx="5485102" cy="4114504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C840E-960F-4EEA-B100-AC8976511FCC}" type="slidenum">
              <a:rPr lang="en-US"/>
              <a:pPr/>
              <a:t>17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50" y="4343254"/>
            <a:ext cx="5485102" cy="4114504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79A89-BF5F-4612-8812-F63E30412899}" type="slidenum">
              <a:rPr lang="en-AU">
                <a:ea typeface="MS PGothic" pitchFamily="34" charset="-128"/>
              </a:rPr>
              <a:pPr/>
              <a:t>21</a:t>
            </a:fld>
            <a:endParaRPr lang="en-AU">
              <a:ea typeface="MS PGothic" pitchFamily="34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9" y="685800"/>
            <a:ext cx="4573587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70" y="4342820"/>
            <a:ext cx="5030663" cy="411509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9AAC4-7AAD-489D-AAFC-A7767562F1DE}" type="slidenum">
              <a:rPr lang="en-AU">
                <a:ea typeface="MS PGothic" pitchFamily="34" charset="-128"/>
              </a:rPr>
              <a:pPr/>
              <a:t>22</a:t>
            </a:fld>
            <a:endParaRPr lang="en-AU">
              <a:ea typeface="MS PGothic" pitchFamily="34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9247F-3CC0-405F-93F1-9FE7E17F37B3}" type="slidenum">
              <a:rPr lang="en-AU">
                <a:ea typeface="MS PGothic" pitchFamily="34" charset="-128"/>
              </a:rPr>
              <a:pPr/>
              <a:t>23</a:t>
            </a:fld>
            <a:endParaRPr lang="en-AU">
              <a:ea typeface="MS PGothic" pitchFamily="34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9" y="685800"/>
            <a:ext cx="4573587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70" y="4342820"/>
            <a:ext cx="5030663" cy="411509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007A3-C5C4-41CC-B4E5-8E32966E7E54}" type="slidenum">
              <a:rPr lang="en-AU">
                <a:ea typeface="MS PGothic" pitchFamily="34" charset="-128"/>
              </a:rPr>
              <a:pPr/>
              <a:t>25</a:t>
            </a:fld>
            <a:endParaRPr lang="en-AU">
              <a:ea typeface="MS PGothic" pitchFamily="34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686" y="686091"/>
            <a:ext cx="4941333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70" y="4342820"/>
            <a:ext cx="5030663" cy="411509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71192-7C49-47E4-89F2-652F91718B2F}" type="slidenum">
              <a:rPr lang="en-AU">
                <a:ea typeface="MS PGothic" pitchFamily="34" charset="-128"/>
              </a:rPr>
              <a:pPr/>
              <a:t>26</a:t>
            </a:fld>
            <a:endParaRPr lang="en-AU">
              <a:ea typeface="MS PGothic" pitchFamily="34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686" y="686091"/>
            <a:ext cx="4941333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70" y="4342820"/>
            <a:ext cx="5030663" cy="411509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80000" cy="687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ogoexed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8" y="257006"/>
            <a:ext cx="2118431" cy="502937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28675" y="4366740"/>
            <a:ext cx="7411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Presenter</a:t>
            </a:r>
            <a:endParaRPr lang="en-US" sz="20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5616316" y="5706500"/>
            <a:ext cx="540580" cy="3686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AU" dirty="0" smtClean="0"/>
              <a:t>1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1594413" y="5706500"/>
            <a:ext cx="1772790" cy="3686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AU" dirty="0" err="1" smtClean="0"/>
              <a:t>e.g</a:t>
            </a:r>
            <a:r>
              <a:rPr lang="en-AU" dirty="0" smtClean="0"/>
              <a:t> Wednesday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828489" y="4724320"/>
            <a:ext cx="7411350" cy="5507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AU" dirty="0" smtClean="0"/>
              <a:t>Name Surname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85566" y="5706500"/>
            <a:ext cx="70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Day</a:t>
            </a:r>
            <a:endParaRPr lang="en-US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64838" y="5706500"/>
            <a:ext cx="110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Session</a:t>
            </a:r>
            <a:endParaRPr lang="en-US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828675" y="1377686"/>
            <a:ext cx="7411164" cy="635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AU" dirty="0" smtClean="0"/>
              <a:t>Title of Presentation</a:t>
            </a:r>
          </a:p>
        </p:txBody>
      </p:sp>
      <p:sp>
        <p:nvSpPr>
          <p:cNvPr id="25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828675" y="1840717"/>
            <a:ext cx="7411164" cy="635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AU" dirty="0" smtClean="0"/>
              <a:t>Subtitle</a:t>
            </a:r>
          </a:p>
        </p:txBody>
      </p:sp>
      <p:pic>
        <p:nvPicPr>
          <p:cNvPr id="5" name="Picture 4" descr="TIME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2" y="3017155"/>
            <a:ext cx="9180000" cy="9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2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80000" cy="6879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791405" y="1106057"/>
            <a:ext cx="7448620" cy="4445657"/>
          </a:xfrm>
          <a:prstGeom prst="rect">
            <a:avLst/>
          </a:prstGeom>
        </p:spPr>
        <p:txBody>
          <a:bodyPr vert="horz"/>
          <a:lstStyle>
            <a:lvl1pPr marL="457200" indent="-457200">
              <a:lnSpc>
                <a:spcPct val="120000"/>
              </a:lnSpc>
              <a:buFont typeface="Wingdings" charset="2"/>
              <a:buChar char="§"/>
              <a:defRPr sz="3200" baseline="0">
                <a:solidFill>
                  <a:srgbClr val="FFFFFF"/>
                </a:solidFill>
                <a:latin typeface="Helvetice neue"/>
                <a:cs typeface="Helvetice neue"/>
              </a:defRPr>
            </a:lvl1pPr>
            <a:lvl2pPr marL="457200" indent="0">
              <a:buNone/>
              <a:defRPr>
                <a:latin typeface="Helvetica Neue"/>
                <a:cs typeface="Helvetica Neue"/>
              </a:defRPr>
            </a:lvl2pPr>
            <a:lvl3pPr marL="914400" indent="0">
              <a:buFont typeface="Arial"/>
              <a:buNone/>
              <a:defRPr>
                <a:latin typeface=" helvetica neue"/>
                <a:cs typeface=" helvetica neue"/>
              </a:defRPr>
            </a:lvl3pPr>
          </a:lstStyle>
          <a:p>
            <a:pPr lvl="0"/>
            <a:r>
              <a:rPr lang="en-AU" dirty="0" smtClean="0"/>
              <a:t>Insert text here </a:t>
            </a:r>
          </a:p>
          <a:p>
            <a:pPr lvl="0"/>
            <a:endParaRPr lang="en-AU" dirty="0" smtClean="0"/>
          </a:p>
        </p:txBody>
      </p:sp>
      <p:pic>
        <p:nvPicPr>
          <p:cNvPr id="2" name="Picture 1" descr="TIMELINE BOTTO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9788"/>
            <a:ext cx="9180000" cy="1183825"/>
          </a:xfrm>
          <a:prstGeom prst="rect">
            <a:avLst/>
          </a:prstGeom>
        </p:spPr>
      </p:pic>
      <p:pic>
        <p:nvPicPr>
          <p:cNvPr id="9" name="Picture 8" descr="logoexed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8" y="257006"/>
            <a:ext cx="2118431" cy="5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8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D01E35-C55E-48EE-9061-2868DC396C6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692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A8134-01E8-41C1-9A9F-2AA0BFF0A7C1}" type="datetimeFigureOut">
              <a:rPr lang="en-US"/>
              <a:pPr>
                <a:defRPr/>
              </a:pPr>
              <a:t>6/12/2012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F037-C1B1-427A-938B-7D48421777F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390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58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5616316" y="5706500"/>
            <a:ext cx="3050072" cy="368624"/>
          </a:xfrm>
        </p:spPr>
        <p:txBody>
          <a:bodyPr/>
          <a:lstStyle/>
          <a:p>
            <a:r>
              <a:rPr lang="en-US" dirty="0" smtClean="0"/>
              <a:t>CEEC Workshop on EEC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12 June 2012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Tim Kastelle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28674" y="1377686"/>
            <a:ext cx="7837713" cy="635000"/>
          </a:xfrm>
        </p:spPr>
        <p:txBody>
          <a:bodyPr/>
          <a:lstStyle/>
          <a:p>
            <a:r>
              <a:rPr lang="en-US" dirty="0" smtClean="0"/>
              <a:t>3 Paths to Discontinuous Innovation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4900"/>
            <a:ext cx="8229600" cy="375126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What was the biggest innovation that drove this change in life expectancy?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53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08000"/>
            <a:ext cx="8924096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0200"/>
            <a:ext cx="51689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</a:t>
            </a:r>
            <a:r>
              <a:rPr lang="en-US" dirty="0" err="1" smtClean="0"/>
              <a:t>Handwashing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suggested – 1840s</a:t>
            </a:r>
          </a:p>
          <a:p>
            <a:r>
              <a:rPr lang="en-US" dirty="0" smtClean="0"/>
              <a:t>First evidence that it works – 1850s</a:t>
            </a:r>
          </a:p>
          <a:p>
            <a:r>
              <a:rPr lang="en-US" dirty="0" smtClean="0"/>
              <a:t>Germ theory of disease – 1860s</a:t>
            </a:r>
          </a:p>
          <a:p>
            <a:r>
              <a:rPr lang="en-US" dirty="0" smtClean="0"/>
              <a:t>First use in surgery – 1870s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widespread use – 1920s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rcRect l="-46190" r="-46190"/>
          <a:stretch>
            <a:fillRect/>
          </a:stretch>
        </p:blipFill>
        <p:spPr>
          <a:xfrm>
            <a:off x="-1999518" y="1104901"/>
            <a:ext cx="13727763" cy="5351814"/>
          </a:xfrm>
        </p:spPr>
      </p:pic>
    </p:spTree>
    <p:extLst>
      <p:ext uri="{BB962C8B-B14F-4D97-AF65-F5344CB8AC3E}">
        <p14:creationId xmlns:p14="http://schemas.microsoft.com/office/powerpoint/2010/main" val="3434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pic>
        <p:nvPicPr>
          <p:cNvPr id="788481" name="Picture 1" descr="E:\MyDocuments\Images\iPhone\innovationpro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4" y="214290"/>
            <a:ext cx="9100486" cy="6286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5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539750" y="836613"/>
            <a:ext cx="8135938" cy="4752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4800" b="1" dirty="0"/>
          </a:p>
          <a:p>
            <a:pPr algn="ctr" eaLnBrk="1" hangingPunct="1"/>
            <a:r>
              <a:rPr lang="en-US" sz="7200" b="1" dirty="0" smtClean="0"/>
              <a:t>Ideas are often the</a:t>
            </a:r>
          </a:p>
          <a:p>
            <a:pPr algn="ctr" eaLnBrk="1" hangingPunct="1"/>
            <a:r>
              <a:rPr lang="en-US" sz="7200" b="1" dirty="0"/>
              <a:t>b</a:t>
            </a:r>
            <a:r>
              <a:rPr lang="en-US" sz="7200" b="1" dirty="0" smtClean="0"/>
              <a:t>iggest innovations</a:t>
            </a:r>
          </a:p>
          <a:p>
            <a:pPr algn="ctr" eaLnBrk="1" hangingPunct="1"/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9869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539750" y="836613"/>
            <a:ext cx="8135938" cy="4752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7200" b="1" dirty="0" smtClean="0"/>
              <a:t>Innovation always</a:t>
            </a:r>
          </a:p>
          <a:p>
            <a:pPr algn="ctr" eaLnBrk="1" hangingPunct="1"/>
            <a:r>
              <a:rPr lang="en-US" sz="7200" b="1" dirty="0"/>
              <a:t>c</a:t>
            </a:r>
            <a:r>
              <a:rPr lang="en-US" sz="7200" b="1" dirty="0" smtClean="0"/>
              <a:t>hanges </a:t>
            </a:r>
            <a:r>
              <a:rPr lang="en-US" sz="7200" b="1" dirty="0" err="1" smtClean="0"/>
              <a:t>behaviour</a:t>
            </a:r>
            <a:endParaRPr lang="en-US" sz="7200" b="1" dirty="0"/>
          </a:p>
          <a:p>
            <a:pPr algn="ctr" eaLnBrk="1" hangingPunct="1"/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12998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#2: Find a new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focus too much on technological innovation – that’s only part of the story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Question: what is a new way to think of </a:t>
            </a:r>
            <a:r>
              <a:rPr lang="en-US" dirty="0" err="1" smtClean="0"/>
              <a:t>comminution</a:t>
            </a:r>
            <a:r>
              <a:rPr lang="en-US" dirty="0" smtClean="0"/>
              <a:t>? Or processing?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2241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980728"/>
            <a:ext cx="121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1936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264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469900"/>
            <a:ext cx="81534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0"/>
            <a:ext cx="466530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980728"/>
            <a:ext cx="121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1950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61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 dirty="0" smtClean="0"/>
              <a:t>Business Model Innovations in Copying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1950s – copies made by mimeograph or dry thermal processes – very poor quality, hard to archive</a:t>
            </a:r>
          </a:p>
          <a:p>
            <a:pPr eaLnBrk="1" hangingPunct="1"/>
            <a:r>
              <a:rPr lang="en-AU" dirty="0" smtClean="0"/>
              <a:t>Equipment was inexpensive, money was made on supplies</a:t>
            </a:r>
          </a:p>
          <a:p>
            <a:pPr eaLnBrk="1" hangingPunct="1"/>
            <a:r>
              <a:rPr lang="en-AU" dirty="0" smtClean="0"/>
              <a:t>90% of machines made &lt; 100 copies per month</a:t>
            </a:r>
          </a:p>
        </p:txBody>
      </p:sp>
    </p:spTree>
    <p:extLst>
      <p:ext uri="{BB962C8B-B14F-4D97-AF65-F5344CB8AC3E}">
        <p14:creationId xmlns:p14="http://schemas.microsoft.com/office/powerpoint/2010/main" val="33505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549275"/>
            <a:ext cx="8642350" cy="57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The Arrival of Xerox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dirty="0" smtClean="0"/>
              <a:t>Invention of xerography – much higher quality, longer lasting (Chester Carlson files patent in 1937)</a:t>
            </a:r>
          </a:p>
          <a:p>
            <a:pPr eaLnBrk="1" hangingPunct="1">
              <a:lnSpc>
                <a:spcPct val="90000"/>
              </a:lnSpc>
            </a:pPr>
            <a:r>
              <a:rPr lang="en-AU" dirty="0" smtClean="0"/>
              <a:t>Haloid Corp licenses patent, sells first Xerox machine in 1950</a:t>
            </a:r>
          </a:p>
          <a:p>
            <a:pPr eaLnBrk="1" hangingPunct="1">
              <a:lnSpc>
                <a:spcPct val="90000"/>
              </a:lnSpc>
            </a:pPr>
            <a:r>
              <a:rPr lang="en-AU" dirty="0" smtClean="0"/>
              <a:t>Problem: Xerox machines </a:t>
            </a:r>
            <a:r>
              <a:rPr lang="en-AU" b="1" dirty="0" smtClean="0"/>
              <a:t>six times</a:t>
            </a:r>
            <a:r>
              <a:rPr lang="en-AU" dirty="0" smtClean="0"/>
              <a:t> more expensive than competitive technology, cost per copy about the same</a:t>
            </a:r>
          </a:p>
          <a:p>
            <a:pPr eaLnBrk="1" hangingPunct="1">
              <a:lnSpc>
                <a:spcPct val="90000"/>
              </a:lnSpc>
            </a:pPr>
            <a:r>
              <a:rPr lang="en-AU" dirty="0" smtClean="0"/>
              <a:t>Kodak, GE, IBM and Arthur D. Little Consultants all concluded there was no market for Xerox machines</a:t>
            </a:r>
          </a:p>
        </p:txBody>
      </p:sp>
    </p:spTree>
    <p:extLst>
      <p:ext uri="{BB962C8B-B14F-4D97-AF65-F5344CB8AC3E}">
        <p14:creationId xmlns:p14="http://schemas.microsoft.com/office/powerpoint/2010/main" val="39310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2204864"/>
            <a:ext cx="121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1959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244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The New Business Model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mtClean="0"/>
              <a:t>High volume users</a:t>
            </a:r>
          </a:p>
          <a:p>
            <a:pPr eaLnBrk="1" hangingPunct="1">
              <a:lnSpc>
                <a:spcPct val="90000"/>
              </a:lnSpc>
            </a:pPr>
            <a:r>
              <a:rPr lang="en-AU" smtClean="0"/>
              <a:t>Lease machines instead of selling them, includes 2000 copies per month, customers pay extra for all further copies</a:t>
            </a:r>
          </a:p>
          <a:p>
            <a:pPr eaLnBrk="1" hangingPunct="1">
              <a:lnSpc>
                <a:spcPct val="90000"/>
              </a:lnSpc>
            </a:pPr>
            <a:r>
              <a:rPr lang="en-AU" smtClean="0"/>
              <a:t>Improved quality and convenience led to average user making 2000 copies </a:t>
            </a:r>
            <a:r>
              <a:rPr lang="en-AU" i="1" smtClean="0"/>
              <a:t>per day</a:t>
            </a:r>
            <a:r>
              <a:rPr lang="en-AU" smtClean="0"/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AU" smtClean="0"/>
              <a:t>The more copies made, the more money Xerox makes</a:t>
            </a:r>
          </a:p>
        </p:txBody>
      </p:sp>
    </p:spTree>
    <p:extLst>
      <p:ext uri="{BB962C8B-B14F-4D97-AF65-F5344CB8AC3E}">
        <p14:creationId xmlns:p14="http://schemas.microsoft.com/office/powerpoint/2010/main" val="7094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Dominant Logic of Xerox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More copies are better</a:t>
            </a:r>
          </a:p>
          <a:p>
            <a:pPr eaLnBrk="1" hangingPunct="1"/>
            <a:r>
              <a:rPr lang="en-AU" smtClean="0"/>
              <a:t>New product innovations must lead to higher volume</a:t>
            </a:r>
          </a:p>
          <a:p>
            <a:pPr lvl="1" eaLnBrk="1" hangingPunct="1"/>
            <a:r>
              <a:rPr lang="en-AU" smtClean="0"/>
              <a:t>Duplexing</a:t>
            </a:r>
          </a:p>
          <a:p>
            <a:pPr lvl="1" eaLnBrk="1" hangingPunct="1"/>
            <a:r>
              <a:rPr lang="en-AU" smtClean="0"/>
              <a:t>Collating</a:t>
            </a:r>
          </a:p>
          <a:p>
            <a:pPr lvl="1" eaLnBrk="1" hangingPunct="1"/>
            <a:r>
              <a:rPr lang="en-AU" smtClean="0"/>
              <a:t>Stapling</a:t>
            </a:r>
          </a:p>
          <a:p>
            <a:pPr lvl="1" eaLnBrk="1" hangingPunct="1"/>
            <a:r>
              <a:rPr lang="en-AU" smtClean="0"/>
              <a:t>Copies per minute</a:t>
            </a:r>
          </a:p>
        </p:txBody>
      </p:sp>
    </p:spTree>
    <p:extLst>
      <p:ext uri="{BB962C8B-B14F-4D97-AF65-F5344CB8AC3E}">
        <p14:creationId xmlns:p14="http://schemas.microsoft.com/office/powerpoint/2010/main" val="20326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The State of Play by the1970s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mtClean="0"/>
              <a:t>Xerox and Kodak dominate the market, selling nothing but high volume machines</a:t>
            </a:r>
          </a:p>
          <a:p>
            <a:pPr eaLnBrk="1" hangingPunct="1">
              <a:lnSpc>
                <a:spcPct val="90000"/>
              </a:lnSpc>
            </a:pPr>
            <a:r>
              <a:rPr lang="en-AU" smtClean="0"/>
              <a:t>Sales are made by internal sales force, service performed by internal service teams</a:t>
            </a:r>
          </a:p>
          <a:p>
            <a:pPr eaLnBrk="1" hangingPunct="1">
              <a:lnSpc>
                <a:spcPct val="90000"/>
              </a:lnSpc>
            </a:pPr>
            <a:r>
              <a:rPr lang="en-AU" smtClean="0"/>
              <a:t>Cost of equipment very high (no more leasing)</a:t>
            </a:r>
          </a:p>
          <a:p>
            <a:pPr eaLnBrk="1" hangingPunct="1">
              <a:lnSpc>
                <a:spcPct val="90000"/>
              </a:lnSpc>
            </a:pPr>
            <a:r>
              <a:rPr lang="en-AU" smtClean="0"/>
              <a:t>Small volume users either use older methods or go to copy centres</a:t>
            </a:r>
          </a:p>
        </p:txBody>
      </p:sp>
    </p:spTree>
    <p:extLst>
      <p:ext uri="{BB962C8B-B14F-4D97-AF65-F5344CB8AC3E}">
        <p14:creationId xmlns:p14="http://schemas.microsoft.com/office/powerpoint/2010/main" val="9414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54000"/>
            <a:ext cx="508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i="1" smtClean="0"/>
              <a:t>Another</a:t>
            </a:r>
            <a:r>
              <a:rPr lang="en-AU" smtClean="0"/>
              <a:t> New Business Model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Cheap copiers, no features</a:t>
            </a:r>
          </a:p>
          <a:p>
            <a:pPr eaLnBrk="1" hangingPunct="1"/>
            <a:r>
              <a:rPr lang="en-AU" smtClean="0"/>
              <a:t>Very high cost per copy, mediocre technology</a:t>
            </a:r>
          </a:p>
          <a:p>
            <a:pPr eaLnBrk="1" hangingPunct="1"/>
            <a:r>
              <a:rPr lang="en-AU" smtClean="0"/>
              <a:t>Copiers sold through office supply stores</a:t>
            </a:r>
          </a:p>
          <a:p>
            <a:pPr eaLnBrk="1" hangingPunct="1"/>
            <a:r>
              <a:rPr lang="en-AU" smtClean="0"/>
              <a:t>Sales and service outsourced</a:t>
            </a:r>
          </a:p>
        </p:txBody>
      </p:sp>
    </p:spTree>
    <p:extLst>
      <p:ext uri="{BB962C8B-B14F-4D97-AF65-F5344CB8AC3E}">
        <p14:creationId xmlns:p14="http://schemas.microsoft.com/office/powerpoint/2010/main" val="13758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8313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Competing Business Models</a:t>
            </a:r>
            <a:endParaRPr lang="en-AU" smtClean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93950" y="1676400"/>
            <a:ext cx="4356100" cy="4371975"/>
          </a:xfrm>
          <a:noFill/>
        </p:spPr>
      </p:pic>
    </p:spTree>
    <p:extLst>
      <p:ext uri="{BB962C8B-B14F-4D97-AF65-F5344CB8AC3E}">
        <p14:creationId xmlns:p14="http://schemas.microsoft.com/office/powerpoint/2010/main" val="18999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 smtClean="0"/>
              <a:t>New Business Models for Disruptive Innovation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400" smtClean="0"/>
              <a:t>Choose a market segment whose needs are not being met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Focus on this segment, build competencies, increase skills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Use new competencies to expand into more profitable parts of the value chain or better market segments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Compete against large incumbents by changing the experience curve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Photocopiers - Xerox Market Share: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smtClean="0"/>
              <a:t>1975: 75%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smtClean="0"/>
              <a:t>1980: 42%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smtClean="0"/>
              <a:t>1985: 35%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smtClean="0"/>
              <a:t>Who has the big market share now? Canon and Ricoh</a:t>
            </a:r>
          </a:p>
          <a:p>
            <a:pPr lvl="1" eaLnBrk="1" hangingPunct="1">
              <a:lnSpc>
                <a:spcPct val="90000"/>
              </a:lnSpc>
            </a:pPr>
            <a:endParaRPr lang="en-A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400" smtClean="0"/>
          </a:p>
        </p:txBody>
      </p:sp>
    </p:spTree>
    <p:extLst>
      <p:ext uri="{BB962C8B-B14F-4D97-AF65-F5344CB8AC3E}">
        <p14:creationId xmlns:p14="http://schemas.microsoft.com/office/powerpoint/2010/main" val="29628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#3: Find a New Business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business models start in niches (think: taxi drivers + </a:t>
            </a:r>
            <a:r>
              <a:rPr lang="en-US" dirty="0" err="1" smtClean="0"/>
              <a:t>Prius</a:t>
            </a:r>
            <a:r>
              <a:rPr lang="en-US" dirty="0" smtClean="0"/>
              <a:t>, or hydrogen-powered vehicles + bus fleets)</a:t>
            </a:r>
          </a:p>
          <a:p>
            <a:r>
              <a:rPr lang="en-US" dirty="0" smtClean="0"/>
              <a:t>In terms of performance, they always look lousy at the start</a:t>
            </a:r>
          </a:p>
          <a:p>
            <a:endParaRPr lang="en-US" dirty="0"/>
          </a:p>
          <a:p>
            <a:r>
              <a:rPr lang="en-US" dirty="0" smtClean="0"/>
              <a:t>Question: what would a new business model look like in processing? e.g. what happens if we stop competing on capital efficiency and start competing on processing efficiency?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Paths to Discontinuous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 10X improvement in performance.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 new idea.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 new business model.</a:t>
            </a:r>
          </a:p>
        </p:txBody>
      </p:sp>
    </p:spTree>
    <p:extLst>
      <p:ext uri="{BB962C8B-B14F-4D97-AF65-F5344CB8AC3E}">
        <p14:creationId xmlns:p14="http://schemas.microsoft.com/office/powerpoint/2010/main" val="9081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Thank you!</a:t>
            </a:r>
            <a:endParaRPr lang="en-AU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55650" y="6034088"/>
            <a:ext cx="56118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tx2"/>
                </a:solidFill>
              </a:rPr>
              <a:t>timkastelle.org/blog/</a:t>
            </a:r>
            <a:endParaRPr lang="en-AU" sz="4800">
              <a:solidFill>
                <a:schemeClr val="tx2"/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234113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 descr="Blog Screen Cap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8" b="144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06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17500"/>
            <a:ext cx="7747000" cy="627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#1: Find a 10X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Quartz watches 10 times as accurate as the top of the line mechanical watches, for less than 1/10</a:t>
            </a:r>
            <a:r>
              <a:rPr lang="en-US" baseline="30000" dirty="0" smtClean="0"/>
              <a:t>th</a:t>
            </a:r>
            <a:r>
              <a:rPr lang="en-US" dirty="0" smtClean="0"/>
              <a:t> of the cost</a:t>
            </a:r>
          </a:p>
          <a:p>
            <a:endParaRPr lang="en-US" dirty="0"/>
          </a:p>
          <a:p>
            <a:r>
              <a:rPr lang="en-US" dirty="0" smtClean="0"/>
              <a:t>Question: what’s like quartz for </a:t>
            </a:r>
            <a:r>
              <a:rPr lang="en-US" dirty="0" err="1" smtClean="0"/>
              <a:t>comminution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" y="368300"/>
            <a:ext cx="9128342" cy="628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4700" y="736600"/>
            <a:ext cx="586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Why is the retirement age 65?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94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876300"/>
            <a:ext cx="4622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Expectancy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1880 – about 58 years (retirement age set at 65)</a:t>
            </a:r>
          </a:p>
          <a:p>
            <a:r>
              <a:rPr lang="en-US" dirty="0" smtClean="0"/>
              <a:t>US 1935 – about 62 years (retirement age set at 65 too)</a:t>
            </a:r>
          </a:p>
          <a:p>
            <a:r>
              <a:rPr lang="en-US" dirty="0" smtClean="0"/>
              <a:t>All the other countries that followed in the next decade &lt;60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Expectancy at Birth (US)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00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668</Words>
  <Application>Microsoft Office PowerPoint</Application>
  <PresentationFormat>On-screen Show (4:3)</PresentationFormat>
  <Paragraphs>105</Paragraphs>
  <Slides>34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Path #1: Find a 10X Improvement</vt:lpstr>
      <vt:lpstr>PowerPoint Presentation</vt:lpstr>
      <vt:lpstr>PowerPoint Presentation</vt:lpstr>
      <vt:lpstr>Life Expectancy</vt:lpstr>
      <vt:lpstr>Life Expectancy at Birth (US)</vt:lpstr>
      <vt:lpstr>So…</vt:lpstr>
      <vt:lpstr>PowerPoint Presentation</vt:lpstr>
      <vt:lpstr>PowerPoint Presentation</vt:lpstr>
      <vt:lpstr>Medical Handwashing</vt:lpstr>
      <vt:lpstr>PowerPoint Presentation</vt:lpstr>
      <vt:lpstr>PowerPoint Presentation</vt:lpstr>
      <vt:lpstr>PowerPoint Presentation</vt:lpstr>
      <vt:lpstr>PowerPoint Presentation</vt:lpstr>
      <vt:lpstr>Path #2: Find a new idea</vt:lpstr>
      <vt:lpstr>PowerPoint Presentation</vt:lpstr>
      <vt:lpstr>PowerPoint Presentation</vt:lpstr>
      <vt:lpstr>Business Model Innovations in Copying</vt:lpstr>
      <vt:lpstr>PowerPoint Presentation</vt:lpstr>
      <vt:lpstr>The Arrival of Xerox</vt:lpstr>
      <vt:lpstr>PowerPoint Presentation</vt:lpstr>
      <vt:lpstr>The New Business Model</vt:lpstr>
      <vt:lpstr>Dominant Logic of Xerox</vt:lpstr>
      <vt:lpstr>The State of Play by the1970s</vt:lpstr>
      <vt:lpstr>PowerPoint Presentation</vt:lpstr>
      <vt:lpstr>Another New Business Model</vt:lpstr>
      <vt:lpstr>Competing Business Models</vt:lpstr>
      <vt:lpstr>New Business Models for Disruptive Innovation</vt:lpstr>
      <vt:lpstr>Path #3: Find a New Business Model</vt:lpstr>
      <vt:lpstr>Three Paths to Discontinuous Innovation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</dc:creator>
  <cp:lastModifiedBy>jkmrc</cp:lastModifiedBy>
  <cp:revision>56</cp:revision>
  <dcterms:created xsi:type="dcterms:W3CDTF">2012-04-24T00:25:46Z</dcterms:created>
  <dcterms:modified xsi:type="dcterms:W3CDTF">2012-06-12T11:35:33Z</dcterms:modified>
</cp:coreProperties>
</file>