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3" r:id="rId3"/>
    <p:sldId id="291" r:id="rId4"/>
    <p:sldId id="276" r:id="rId5"/>
    <p:sldId id="275" r:id="rId6"/>
    <p:sldId id="277" r:id="rId7"/>
    <p:sldId id="278" r:id="rId8"/>
    <p:sldId id="279" r:id="rId9"/>
    <p:sldId id="280" r:id="rId10"/>
    <p:sldId id="281" r:id="rId11"/>
    <p:sldId id="282" r:id="rId12"/>
    <p:sldId id="283" r:id="rId13"/>
    <p:sldId id="284" r:id="rId14"/>
    <p:sldId id="286" r:id="rId15"/>
    <p:sldId id="289" r:id="rId16"/>
    <p:sldId id="288" r:id="rId17"/>
    <p:sldId id="274"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F6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94645" autoAdjust="0"/>
  </p:normalViewPr>
  <p:slideViewPr>
    <p:cSldViewPr>
      <p:cViewPr>
        <p:scale>
          <a:sx n="75" d="100"/>
          <a:sy n="75" d="100"/>
        </p:scale>
        <p:origin x="-2910" y="-846"/>
      </p:cViewPr>
      <p:guideLst>
        <p:guide orient="horz" pos="799"/>
        <p:guide orient="horz" pos="2478"/>
        <p:guide orient="horz" pos="164"/>
        <p:guide orient="horz" pos="1117"/>
        <p:guide orient="horz" pos="3657"/>
        <p:guide pos="2880"/>
        <p:guide pos="158"/>
        <p:guide pos="4477"/>
        <p:guide pos="560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2664A-A366-4528-AACA-D5E7F5BC1D84}" type="datetimeFigureOut">
              <a:rPr lang="en-AU" smtClean="0"/>
              <a:pPr/>
              <a:t>19/04/2013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3BBFD-B29B-454C-8227-40959633A7AC}" type="slidenum">
              <a:rPr lang="en-AU" smtClean="0"/>
              <a:pPr/>
              <a:t>‹#›</a:t>
            </a:fld>
            <a:endParaRPr lang="en-AU"/>
          </a:p>
        </p:txBody>
      </p:sp>
    </p:spTree>
    <p:extLst>
      <p:ext uri="{BB962C8B-B14F-4D97-AF65-F5344CB8AC3E}">
        <p14:creationId xmlns="" xmlns:p14="http://schemas.microsoft.com/office/powerpoint/2010/main" val="37927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picture is complicated but included for completeness,</a:t>
            </a:r>
            <a:r>
              <a:rPr lang="en-AU" baseline="0" dirty="0" smtClean="0"/>
              <a:t> it maps the number of times (as a percent) that a specific critical action occurs; percents are used so that the RT and global industry data sets can be compared directly. It bears out the comments on the previous sheet that RT has relatively dissimilar outcomes from the industry, there is obviously overlap in auditing progress and procurement etc. Interesting to note here is the limited number of times some actions are highlighted.</a:t>
            </a:r>
            <a:endParaRPr lang="en-AU" dirty="0"/>
          </a:p>
        </p:txBody>
      </p:sp>
      <p:sp>
        <p:nvSpPr>
          <p:cNvPr id="4" name="Slide Number Placeholder 3"/>
          <p:cNvSpPr>
            <a:spLocks noGrp="1"/>
          </p:cNvSpPr>
          <p:nvPr>
            <p:ph type="sldNum" sz="quarter" idx="10"/>
          </p:nvPr>
        </p:nvSpPr>
        <p:spPr/>
        <p:txBody>
          <a:bodyPr/>
          <a:lstStyle/>
          <a:p>
            <a:fld id="{BD73BBFD-B29B-454C-8227-40959633A7AC}" type="slidenum">
              <a:rPr lang="en-AU" smtClean="0"/>
              <a:pPr/>
              <a:t>14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3529" y="3924615"/>
            <a:ext cx="8639646" cy="512498"/>
          </a:xfrm>
        </p:spPr>
        <p:txBody>
          <a:bodyPr vert="horz" lIns="0" tIns="0" rIns="0" bIns="0" rtlCol="0" anchor="ctr">
            <a:noAutofit/>
          </a:bodyPr>
          <a:lstStyle>
            <a:lvl1pPr>
              <a:defRPr lang="en-AU" sz="3800"/>
            </a:lvl1pPr>
          </a:lstStyle>
          <a:p>
            <a:pPr lvl="0"/>
            <a:r>
              <a:rPr lang="en-US" dirty="0" smtClean="0"/>
              <a:t>Click to edit Master title style</a:t>
            </a:r>
            <a:endParaRPr lang="en-AU" dirty="0"/>
          </a:p>
        </p:txBody>
      </p:sp>
      <p:sp>
        <p:nvSpPr>
          <p:cNvPr id="3" name="Subtitle 2"/>
          <p:cNvSpPr>
            <a:spLocks noGrp="1"/>
          </p:cNvSpPr>
          <p:nvPr>
            <p:ph type="subTitle" idx="1"/>
          </p:nvPr>
        </p:nvSpPr>
        <p:spPr>
          <a:xfrm>
            <a:off x="250825" y="4508500"/>
            <a:ext cx="8642350" cy="504676"/>
          </a:xfrm>
        </p:spPr>
        <p:txBody>
          <a:bodyPr vert="horz" lIns="0" tIns="0" rIns="0" bIns="0" rtlCol="0">
            <a:noAutofit/>
          </a:bodyPr>
          <a:lstStyle>
            <a:lvl1pPr marL="0" indent="0">
              <a:buNone/>
              <a:defRPr lang="en-AU" sz="3800" b="0" dirty="0">
                <a:latin typeface="+mj-lt"/>
                <a:ea typeface="+mj-ea"/>
                <a:cs typeface="+mj-cs"/>
              </a:defRPr>
            </a:lvl1pPr>
          </a:lstStyle>
          <a:p>
            <a:pPr lvl="0">
              <a:spcBef>
                <a:spcPct val="0"/>
              </a:spcBef>
            </a:pPr>
            <a:r>
              <a:rPr lang="en-US" dirty="0" smtClean="0"/>
              <a:t>Click to edit Master subtitle style</a:t>
            </a:r>
            <a:endParaRPr lang="en-AU" dirty="0"/>
          </a:p>
        </p:txBody>
      </p:sp>
      <p:sp>
        <p:nvSpPr>
          <p:cNvPr id="8" name="Text Placeholder 7"/>
          <p:cNvSpPr>
            <a:spLocks noGrp="1"/>
          </p:cNvSpPr>
          <p:nvPr>
            <p:ph type="body" sz="quarter" idx="10"/>
          </p:nvPr>
        </p:nvSpPr>
        <p:spPr>
          <a:xfrm>
            <a:off x="250825" y="5445125"/>
            <a:ext cx="8642350" cy="360139"/>
          </a:xfrm>
        </p:spPr>
        <p:txBody>
          <a:bodyPr vert="horz" lIns="0" tIns="0" rIns="0" bIns="0" rtlCol="0">
            <a:normAutofit/>
          </a:bodyPr>
          <a:lstStyle>
            <a:lvl1pPr marL="0" indent="0">
              <a:buNone/>
              <a:defRPr lang="en-US" sz="1900" b="0" dirty="0" smtClean="0">
                <a:latin typeface="+mn-lt"/>
                <a:ea typeface="+mj-ea"/>
                <a:cs typeface="+mj-cs"/>
              </a:defRPr>
            </a:lvl1pPr>
          </a:lstStyle>
          <a:p>
            <a:pPr lvl="0">
              <a:spcBef>
                <a:spcPct val="0"/>
              </a:spcBef>
            </a:pPr>
            <a:r>
              <a:rPr lang="en-US" dirty="0" smtClean="0"/>
              <a:t>Click to edit Master text styles</a:t>
            </a:r>
          </a:p>
        </p:txBody>
      </p:sp>
      <p:pic>
        <p:nvPicPr>
          <p:cNvPr id="9" name="Picture 14" descr="ENE001_Energetics_Strap_CMYK.png"/>
          <p:cNvPicPr>
            <a:picLocks noChangeAspect="1"/>
          </p:cNvPicPr>
          <p:nvPr userDrawn="1"/>
        </p:nvPicPr>
        <p:blipFill>
          <a:blip r:embed="rId2" cstate="print"/>
          <a:srcRect/>
          <a:stretch>
            <a:fillRect/>
          </a:stretch>
        </p:blipFill>
        <p:spPr bwMode="auto">
          <a:xfrm>
            <a:off x="7613650" y="6138863"/>
            <a:ext cx="1277938" cy="596900"/>
          </a:xfrm>
          <a:prstGeom prst="rect">
            <a:avLst/>
          </a:prstGeom>
          <a:noFill/>
          <a:ln w="9525">
            <a:noFill/>
            <a:miter lim="800000"/>
            <a:headEnd/>
            <a:tailEnd/>
          </a:ln>
        </p:spPr>
      </p:pic>
      <p:pic>
        <p:nvPicPr>
          <p:cNvPr id="10" name="Picture 16" descr="ENE001_Energetics_Title_CMYK.png"/>
          <p:cNvPicPr>
            <a:picLocks noChangeAspect="1"/>
          </p:cNvPicPr>
          <p:nvPr userDrawn="1"/>
        </p:nvPicPr>
        <p:blipFill>
          <a:blip r:embed="rId3" cstate="print"/>
          <a:srcRect/>
          <a:stretch>
            <a:fillRect/>
          </a:stretch>
        </p:blipFill>
        <p:spPr bwMode="auto">
          <a:xfrm>
            <a:off x="250825" y="6291263"/>
            <a:ext cx="2192338" cy="500062"/>
          </a:xfrm>
          <a:prstGeom prst="rect">
            <a:avLst/>
          </a:prstGeom>
          <a:noFill/>
          <a:ln w="9525">
            <a:noFill/>
            <a:miter lim="800000"/>
            <a:headEnd/>
            <a:tailEnd/>
          </a:ln>
        </p:spPr>
      </p:pic>
      <p:sp>
        <p:nvSpPr>
          <p:cNvPr id="11" name="Rounded Rectangle 1"/>
          <p:cNvSpPr/>
          <p:nvPr userDrawn="1"/>
        </p:nvSpPr>
        <p:spPr>
          <a:xfrm>
            <a:off x="250824" y="252000"/>
            <a:ext cx="8640763" cy="3384550"/>
          </a:xfrm>
          <a:custGeom>
            <a:avLst/>
            <a:gdLst/>
            <a:ahLst/>
            <a:cxnLst/>
            <a:rect l="l" t="t" r="r" b="b"/>
            <a:pathLst>
              <a:path w="8640763" h="3384550">
                <a:moveTo>
                  <a:pt x="220063" y="0"/>
                </a:moveTo>
                <a:lnTo>
                  <a:pt x="8420700" y="0"/>
                </a:lnTo>
                <a:cubicBezTo>
                  <a:pt x="8542237" y="0"/>
                  <a:pt x="8640763" y="98526"/>
                  <a:pt x="8640763" y="220063"/>
                </a:cubicBezTo>
                <a:lnTo>
                  <a:pt x="8640763" y="1297791"/>
                </a:lnTo>
                <a:cubicBezTo>
                  <a:pt x="8491250" y="1365568"/>
                  <a:pt x="8387744" y="1516785"/>
                  <a:pt x="8387744" y="1692275"/>
                </a:cubicBezTo>
                <a:cubicBezTo>
                  <a:pt x="8387744" y="1867765"/>
                  <a:pt x="8491250" y="2018982"/>
                  <a:pt x="8640763" y="2086759"/>
                </a:cubicBezTo>
                <a:lnTo>
                  <a:pt x="8640763" y="3164487"/>
                </a:lnTo>
                <a:cubicBezTo>
                  <a:pt x="8640763" y="3286024"/>
                  <a:pt x="8542237" y="3384550"/>
                  <a:pt x="8420700" y="3384550"/>
                </a:cubicBezTo>
                <a:lnTo>
                  <a:pt x="220063" y="3384550"/>
                </a:lnTo>
                <a:cubicBezTo>
                  <a:pt x="98526" y="3384550"/>
                  <a:pt x="0" y="3286024"/>
                  <a:pt x="0" y="3164487"/>
                </a:cubicBezTo>
                <a:lnTo>
                  <a:pt x="0" y="220063"/>
                </a:lnTo>
                <a:cubicBezTo>
                  <a:pt x="0" y="98526"/>
                  <a:pt x="98526" y="0"/>
                  <a:pt x="22006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5" descr="Ball_of_energy"/>
          <p:cNvPicPr>
            <a:picLocks noChangeAspect="1" noChangeArrowheads="1"/>
          </p:cNvPicPr>
          <p:nvPr userDrawn="1"/>
        </p:nvPicPr>
        <p:blipFill>
          <a:blip r:embed="rId4" cstate="print"/>
          <a:srcRect/>
          <a:stretch>
            <a:fillRect/>
          </a:stretch>
        </p:blipFill>
        <p:spPr bwMode="auto">
          <a:xfrm>
            <a:off x="3719512" y="1125919"/>
            <a:ext cx="1703387" cy="1636713"/>
          </a:xfrm>
          <a:prstGeom prst="rect">
            <a:avLst/>
          </a:prstGeom>
          <a:noFill/>
        </p:spPr>
      </p:pic>
    </p:spTree>
    <p:extLst>
      <p:ext uri="{BB962C8B-B14F-4D97-AF65-F5344CB8AC3E}">
        <p14:creationId xmlns="" xmlns:p14="http://schemas.microsoft.com/office/powerpoint/2010/main" val="134950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9750" y="1700808"/>
            <a:ext cx="8136706" cy="3816424"/>
          </a:xfrm>
        </p:spPr>
        <p:txBody>
          <a:bodyPr vert="horz" lIns="0" tIns="46800" rIns="1800000" bIns="46800" rtlCol="0" anchor="t" anchorCtr="0">
            <a:noAutofit/>
          </a:bodyPr>
          <a:lstStyle>
            <a:lvl1pPr>
              <a:lnSpc>
                <a:spcPts val="6200"/>
              </a:lnSpc>
              <a:defRPr lang="en-AU" sz="7200" dirty="0">
                <a:solidFill>
                  <a:srgbClr val="DD6225"/>
                </a:solidFill>
                <a:latin typeface="Times New Roman" pitchFamily="18" charset="0"/>
                <a:ea typeface="+mn-ea"/>
                <a:cs typeface="Times New Roman" pitchFamily="18" charset="0"/>
              </a:defRPr>
            </a:lvl1pPr>
          </a:lstStyle>
          <a:p>
            <a:pPr marL="0" lvl="0" indent="0" fontAlgn="base">
              <a:lnSpc>
                <a:spcPts val="6200"/>
              </a:lnSpc>
              <a:spcAft>
                <a:spcPts val="600"/>
              </a:spcAft>
              <a:buFontTx/>
            </a:pPr>
            <a:r>
              <a:rPr lang="en-US" dirty="0" smtClean="0"/>
              <a:t>Click to edit Master title style</a:t>
            </a:r>
            <a:endParaRPr lang="en-AU" dirty="0"/>
          </a:p>
        </p:txBody>
      </p:sp>
    </p:spTree>
    <p:extLst>
      <p:ext uri="{BB962C8B-B14F-4D97-AF65-F5344CB8AC3E}">
        <p14:creationId xmlns="" xmlns:p14="http://schemas.microsoft.com/office/powerpoint/2010/main" val="193626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0"/>
            <a:ext cx="9144000" cy="6858000"/>
            <a:chOff x="0" y="0"/>
            <a:chExt cx="5760" cy="4320"/>
          </a:xfrm>
        </p:grpSpPr>
        <p:sp>
          <p:nvSpPr>
            <p:cNvPr id="4" name="Rectangle 3"/>
            <p:cNvSpPr/>
            <p:nvPr/>
          </p:nvSpPr>
          <p:spPr>
            <a:xfrm>
              <a:off x="0" y="0"/>
              <a:ext cx="5760" cy="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nvGrpSpPr>
            <p:cNvPr id="5" name="Group 8"/>
            <p:cNvGrpSpPr>
              <a:grpSpLocks/>
            </p:cNvGrpSpPr>
            <p:nvPr/>
          </p:nvGrpSpPr>
          <p:grpSpPr bwMode="auto">
            <a:xfrm>
              <a:off x="1111" y="1344"/>
              <a:ext cx="3546" cy="1614"/>
              <a:chOff x="2163763" y="2500306"/>
              <a:chExt cx="4828540" cy="2116800"/>
            </a:xfrm>
          </p:grpSpPr>
          <p:pic>
            <p:nvPicPr>
              <p:cNvPr id="6" name="Picture 5" descr="ENE001_Energetics_Logo_CMYK.png"/>
              <p:cNvPicPr>
                <a:picLocks noChangeAspect="1"/>
              </p:cNvPicPr>
              <p:nvPr/>
            </p:nvPicPr>
            <p:blipFill>
              <a:blip r:embed="rId2" cstate="print"/>
              <a:srcRect/>
              <a:stretch>
                <a:fillRect/>
              </a:stretch>
            </p:blipFill>
            <p:spPr bwMode="auto">
              <a:xfrm>
                <a:off x="2163763" y="2500306"/>
                <a:ext cx="3621589" cy="2116800"/>
              </a:xfrm>
              <a:prstGeom prst="rect">
                <a:avLst/>
              </a:prstGeom>
              <a:noFill/>
              <a:ln w="9525">
                <a:noFill/>
                <a:miter lim="800000"/>
                <a:headEnd/>
                <a:tailEnd/>
              </a:ln>
            </p:spPr>
          </p:pic>
          <p:pic>
            <p:nvPicPr>
              <p:cNvPr id="7" name="Picture 7" descr="ENE001_Energetics_Strap_CMYK.png"/>
              <p:cNvPicPr>
                <a:picLocks noChangeAspect="1"/>
              </p:cNvPicPr>
              <p:nvPr/>
            </p:nvPicPr>
            <p:blipFill>
              <a:blip r:embed="rId3" cstate="print"/>
              <a:srcRect/>
              <a:stretch>
                <a:fillRect/>
              </a:stretch>
            </p:blipFill>
            <p:spPr bwMode="auto">
              <a:xfrm>
                <a:off x="5898588" y="3877948"/>
                <a:ext cx="1093715" cy="511200"/>
              </a:xfrm>
              <a:prstGeom prst="rect">
                <a:avLst/>
              </a:prstGeom>
              <a:noFill/>
              <a:ln w="9525">
                <a:noFill/>
                <a:miter lim="800000"/>
                <a:headEnd/>
                <a:tailEnd/>
              </a:ln>
            </p:spPr>
          </p:pic>
        </p:grpSp>
      </p:grpSp>
    </p:spTree>
    <p:extLst>
      <p:ext uri="{BB962C8B-B14F-4D97-AF65-F5344CB8AC3E}">
        <p14:creationId xmlns="" xmlns:p14="http://schemas.microsoft.com/office/powerpoint/2010/main" val="303956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ounded Rectangle 1"/>
          <p:cNvSpPr/>
          <p:nvPr userDrawn="1"/>
        </p:nvSpPr>
        <p:spPr>
          <a:xfrm>
            <a:off x="250825" y="260350"/>
            <a:ext cx="8635524" cy="5666317"/>
          </a:xfrm>
          <a:custGeom>
            <a:avLst/>
            <a:gdLst/>
            <a:ahLst/>
            <a:cxnLst/>
            <a:rect l="l" t="t" r="r" b="b"/>
            <a:pathLst>
              <a:path w="8615362" h="5653087">
                <a:moveTo>
                  <a:pt x="290343" y="0"/>
                </a:moveTo>
                <a:lnTo>
                  <a:pt x="8325019" y="0"/>
                </a:lnTo>
                <a:cubicBezTo>
                  <a:pt x="8485371" y="0"/>
                  <a:pt x="8615362" y="129991"/>
                  <a:pt x="8615362" y="290343"/>
                </a:cubicBezTo>
                <a:lnTo>
                  <a:pt x="8615362" y="2464607"/>
                </a:lnTo>
                <a:cubicBezTo>
                  <a:pt x="8499487" y="2542730"/>
                  <a:pt x="8423275" y="2675684"/>
                  <a:pt x="8423275" y="2826544"/>
                </a:cubicBezTo>
                <a:cubicBezTo>
                  <a:pt x="8423275" y="2977404"/>
                  <a:pt x="8499487" y="3110358"/>
                  <a:pt x="8615362" y="3188481"/>
                </a:cubicBezTo>
                <a:lnTo>
                  <a:pt x="8615362" y="5362744"/>
                </a:lnTo>
                <a:cubicBezTo>
                  <a:pt x="8615362" y="5523096"/>
                  <a:pt x="8485371" y="5653087"/>
                  <a:pt x="8325019" y="5653087"/>
                </a:cubicBezTo>
                <a:lnTo>
                  <a:pt x="290343" y="5653087"/>
                </a:lnTo>
                <a:cubicBezTo>
                  <a:pt x="129991" y="5653087"/>
                  <a:pt x="0" y="5523096"/>
                  <a:pt x="0" y="5362744"/>
                </a:cubicBezTo>
                <a:lnTo>
                  <a:pt x="0" y="290343"/>
                </a:lnTo>
                <a:cubicBezTo>
                  <a:pt x="0" y="129991"/>
                  <a:pt x="129991" y="0"/>
                  <a:pt x="29034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a:p>
        </p:txBody>
      </p:sp>
      <p:sp>
        <p:nvSpPr>
          <p:cNvPr id="2" name="Title 1"/>
          <p:cNvSpPr>
            <a:spLocks noGrp="1"/>
          </p:cNvSpPr>
          <p:nvPr>
            <p:ph type="title"/>
          </p:nvPr>
        </p:nvSpPr>
        <p:spPr>
          <a:xfrm>
            <a:off x="467544" y="404664"/>
            <a:ext cx="5832648" cy="5437336"/>
          </a:xfrm>
        </p:spPr>
        <p:txBody>
          <a:bodyPr anchor="t" anchorCtr="0"/>
          <a:lstStyle>
            <a:lvl1pPr marL="244475" indent="-244475" algn="l" rtl="0" eaLnBrk="1" fontAlgn="base" hangingPunct="1">
              <a:lnSpc>
                <a:spcPts val="4500"/>
              </a:lnSpc>
              <a:spcBef>
                <a:spcPct val="0"/>
              </a:spcBef>
              <a:spcAft>
                <a:spcPts val="600"/>
              </a:spcAft>
              <a:buFontTx/>
              <a:buNone/>
              <a:defRPr lang="en-AU" sz="4400" dirty="0">
                <a:solidFill>
                  <a:schemeClr val="bg1"/>
                </a:solidFill>
                <a:latin typeface="Times New Roman" pitchFamily="18" charset="0"/>
                <a:ea typeface="+mn-ea"/>
                <a:cs typeface="+mn-cs"/>
              </a:defRPr>
            </a:lvl1pPr>
          </a:lstStyle>
          <a:p>
            <a:r>
              <a:rPr lang="en-US" dirty="0" smtClean="0"/>
              <a:t>Click to edit Master title style</a:t>
            </a:r>
            <a:endParaRPr lang="en-AU" dirty="0"/>
          </a:p>
        </p:txBody>
      </p:sp>
      <p:pic>
        <p:nvPicPr>
          <p:cNvPr id="4" name="Picture 14" descr="ENE001_Energetics_Strap_CMYK.png"/>
          <p:cNvPicPr>
            <a:picLocks noChangeAspect="1"/>
          </p:cNvPicPr>
          <p:nvPr userDrawn="1"/>
        </p:nvPicPr>
        <p:blipFill>
          <a:blip r:embed="rId2" cstate="print"/>
          <a:srcRect/>
          <a:stretch>
            <a:fillRect/>
          </a:stretch>
        </p:blipFill>
        <p:spPr bwMode="auto">
          <a:xfrm>
            <a:off x="7613650" y="6138863"/>
            <a:ext cx="1277938" cy="596900"/>
          </a:xfrm>
          <a:prstGeom prst="rect">
            <a:avLst/>
          </a:prstGeom>
          <a:noFill/>
          <a:ln w="9525">
            <a:noFill/>
            <a:miter lim="800000"/>
            <a:headEnd/>
            <a:tailEnd/>
          </a:ln>
        </p:spPr>
      </p:pic>
      <p:pic>
        <p:nvPicPr>
          <p:cNvPr id="5" name="Picture 16" descr="ENE001_Energetics_Title_CMYK.png"/>
          <p:cNvPicPr>
            <a:picLocks noChangeAspect="1"/>
          </p:cNvPicPr>
          <p:nvPr userDrawn="1"/>
        </p:nvPicPr>
        <p:blipFill>
          <a:blip r:embed="rId3" cstate="print"/>
          <a:srcRect/>
          <a:stretch>
            <a:fillRect/>
          </a:stretch>
        </p:blipFill>
        <p:spPr bwMode="auto">
          <a:xfrm>
            <a:off x="250825" y="6291263"/>
            <a:ext cx="2192338" cy="500062"/>
          </a:xfrm>
          <a:prstGeom prst="rect">
            <a:avLst/>
          </a:prstGeom>
          <a:noFill/>
          <a:ln w="9525">
            <a:noFill/>
            <a:miter lim="800000"/>
            <a:headEnd/>
            <a:tailEnd/>
          </a:ln>
        </p:spPr>
      </p:pic>
    </p:spTree>
    <p:extLst>
      <p:ext uri="{BB962C8B-B14F-4D97-AF65-F5344CB8AC3E}">
        <p14:creationId xmlns="" xmlns:p14="http://schemas.microsoft.com/office/powerpoint/2010/main" val="27641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act">
    <p:spTree>
      <p:nvGrpSpPr>
        <p:cNvPr id="1" name=""/>
        <p:cNvGrpSpPr/>
        <p:nvPr/>
      </p:nvGrpSpPr>
      <p:grpSpPr>
        <a:xfrm>
          <a:off x="0" y="0"/>
          <a:ext cx="0" cy="0"/>
          <a:chOff x="0" y="0"/>
          <a:chExt cx="0" cy="0"/>
        </a:xfrm>
      </p:grpSpPr>
      <p:sp>
        <p:nvSpPr>
          <p:cNvPr id="3" name="Rounded Rectangle 1"/>
          <p:cNvSpPr/>
          <p:nvPr userDrawn="1"/>
        </p:nvSpPr>
        <p:spPr>
          <a:xfrm>
            <a:off x="250825" y="260350"/>
            <a:ext cx="8635524" cy="5666317"/>
          </a:xfrm>
          <a:custGeom>
            <a:avLst/>
            <a:gdLst/>
            <a:ahLst/>
            <a:cxnLst/>
            <a:rect l="l" t="t" r="r" b="b"/>
            <a:pathLst>
              <a:path w="8615362" h="5653087">
                <a:moveTo>
                  <a:pt x="290343" y="0"/>
                </a:moveTo>
                <a:lnTo>
                  <a:pt x="8325019" y="0"/>
                </a:lnTo>
                <a:cubicBezTo>
                  <a:pt x="8485371" y="0"/>
                  <a:pt x="8615362" y="129991"/>
                  <a:pt x="8615362" y="290343"/>
                </a:cubicBezTo>
                <a:lnTo>
                  <a:pt x="8615362" y="2464607"/>
                </a:lnTo>
                <a:cubicBezTo>
                  <a:pt x="8499487" y="2542730"/>
                  <a:pt x="8423275" y="2675684"/>
                  <a:pt x="8423275" y="2826544"/>
                </a:cubicBezTo>
                <a:cubicBezTo>
                  <a:pt x="8423275" y="2977404"/>
                  <a:pt x="8499487" y="3110358"/>
                  <a:pt x="8615362" y="3188481"/>
                </a:cubicBezTo>
                <a:lnTo>
                  <a:pt x="8615362" y="5362744"/>
                </a:lnTo>
                <a:cubicBezTo>
                  <a:pt x="8615362" y="5523096"/>
                  <a:pt x="8485371" y="5653087"/>
                  <a:pt x="8325019" y="5653087"/>
                </a:cubicBezTo>
                <a:lnTo>
                  <a:pt x="290343" y="5653087"/>
                </a:lnTo>
                <a:cubicBezTo>
                  <a:pt x="129991" y="5653087"/>
                  <a:pt x="0" y="5523096"/>
                  <a:pt x="0" y="5362744"/>
                </a:cubicBezTo>
                <a:lnTo>
                  <a:pt x="0" y="290343"/>
                </a:lnTo>
                <a:cubicBezTo>
                  <a:pt x="0" y="129991"/>
                  <a:pt x="129991" y="0"/>
                  <a:pt x="29034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a:p>
        </p:txBody>
      </p:sp>
      <p:sp>
        <p:nvSpPr>
          <p:cNvPr id="2" name="Title 1"/>
          <p:cNvSpPr>
            <a:spLocks noGrp="1"/>
          </p:cNvSpPr>
          <p:nvPr>
            <p:ph type="title"/>
          </p:nvPr>
        </p:nvSpPr>
        <p:spPr>
          <a:xfrm>
            <a:off x="1260000" y="2620800"/>
            <a:ext cx="6120000" cy="3060000"/>
          </a:xfrm>
        </p:spPr>
        <p:txBody>
          <a:bodyPr lIns="1080000" anchor="t" anchorCtr="0"/>
          <a:lstStyle>
            <a:lvl1pPr marL="0" indent="0" algn="l" rtl="0" eaLnBrk="1" fontAlgn="base" hangingPunct="1">
              <a:lnSpc>
                <a:spcPts val="3500"/>
              </a:lnSpc>
              <a:spcBef>
                <a:spcPct val="0"/>
              </a:spcBef>
              <a:spcAft>
                <a:spcPts val="600"/>
              </a:spcAft>
              <a:buFontTx/>
              <a:buNone/>
              <a:defRPr lang="en-AU" sz="3600" dirty="0">
                <a:solidFill>
                  <a:schemeClr val="bg1"/>
                </a:solidFill>
                <a:latin typeface="Times New Roman" pitchFamily="18" charset="0"/>
                <a:ea typeface="+mn-ea"/>
                <a:cs typeface="+mn-cs"/>
              </a:defRPr>
            </a:lvl1pPr>
          </a:lstStyle>
          <a:p>
            <a:r>
              <a:rPr lang="en-US" dirty="0" smtClean="0"/>
              <a:t>Click to edit Master title style</a:t>
            </a:r>
            <a:endParaRPr lang="en-AU" dirty="0"/>
          </a:p>
        </p:txBody>
      </p:sp>
      <p:pic>
        <p:nvPicPr>
          <p:cNvPr id="4" name="Picture 14" descr="ENE001_Energetics_Strap_CMYK.png"/>
          <p:cNvPicPr>
            <a:picLocks noChangeAspect="1"/>
          </p:cNvPicPr>
          <p:nvPr userDrawn="1"/>
        </p:nvPicPr>
        <p:blipFill>
          <a:blip r:embed="rId2" cstate="print"/>
          <a:srcRect/>
          <a:stretch>
            <a:fillRect/>
          </a:stretch>
        </p:blipFill>
        <p:spPr bwMode="auto">
          <a:xfrm>
            <a:off x="7613650" y="6138863"/>
            <a:ext cx="1277938" cy="596900"/>
          </a:xfrm>
          <a:prstGeom prst="rect">
            <a:avLst/>
          </a:prstGeom>
          <a:noFill/>
          <a:ln w="9525">
            <a:noFill/>
            <a:miter lim="800000"/>
            <a:headEnd/>
            <a:tailEnd/>
          </a:ln>
        </p:spPr>
      </p:pic>
      <p:pic>
        <p:nvPicPr>
          <p:cNvPr id="5" name="Picture 16" descr="ENE001_Energetics_Title_CMYK.png"/>
          <p:cNvPicPr>
            <a:picLocks noChangeAspect="1"/>
          </p:cNvPicPr>
          <p:nvPr userDrawn="1"/>
        </p:nvPicPr>
        <p:blipFill>
          <a:blip r:embed="rId3" cstate="print"/>
          <a:srcRect/>
          <a:stretch>
            <a:fillRect/>
          </a:stretch>
        </p:blipFill>
        <p:spPr bwMode="auto">
          <a:xfrm>
            <a:off x="250825" y="6291263"/>
            <a:ext cx="2192338" cy="500062"/>
          </a:xfrm>
          <a:prstGeom prst="rect">
            <a:avLst/>
          </a:prstGeom>
          <a:noFill/>
          <a:ln w="9525">
            <a:noFill/>
            <a:miter lim="800000"/>
            <a:headEnd/>
            <a:tailEnd/>
          </a:ln>
        </p:spPr>
      </p:pic>
      <p:sp>
        <p:nvSpPr>
          <p:cNvPr id="8" name="Text Placeholder 7"/>
          <p:cNvSpPr>
            <a:spLocks noGrp="1"/>
          </p:cNvSpPr>
          <p:nvPr>
            <p:ph type="body" sz="quarter" idx="10"/>
          </p:nvPr>
        </p:nvSpPr>
        <p:spPr>
          <a:xfrm>
            <a:off x="1259632" y="2358000"/>
            <a:ext cx="6121400" cy="208800"/>
          </a:xfrm>
        </p:spPr>
        <p:txBody>
          <a:bodyPr lIns="1080000"/>
          <a:lstStyle>
            <a:lvl1pPr>
              <a:lnSpc>
                <a:spcPct val="90000"/>
              </a:lnSpc>
              <a:spcBef>
                <a:spcPts val="0"/>
              </a:spcBef>
              <a:defRPr sz="2000" b="0">
                <a:solidFill>
                  <a:schemeClr val="tx2"/>
                </a:solidFill>
              </a:defRPr>
            </a:lvl1pPr>
            <a:lvl2pPr>
              <a:lnSpc>
                <a:spcPct val="90000"/>
              </a:lnSpc>
              <a:spcBef>
                <a:spcPts val="0"/>
              </a:spcBef>
              <a:defRPr sz="2000" b="0">
                <a:solidFill>
                  <a:schemeClr val="tx2"/>
                </a:solidFill>
              </a:defRPr>
            </a:lvl2pPr>
            <a:lvl3pPr>
              <a:lnSpc>
                <a:spcPct val="90000"/>
              </a:lnSpc>
              <a:spcBef>
                <a:spcPts val="0"/>
              </a:spcBef>
              <a:defRPr sz="2000" b="0">
                <a:solidFill>
                  <a:schemeClr val="tx2"/>
                </a:solidFill>
              </a:defRPr>
            </a:lvl3pPr>
            <a:lvl4pPr>
              <a:lnSpc>
                <a:spcPct val="90000"/>
              </a:lnSpc>
              <a:spcBef>
                <a:spcPts val="0"/>
              </a:spcBef>
              <a:defRPr sz="2000" b="0">
                <a:solidFill>
                  <a:schemeClr val="tx2"/>
                </a:solidFill>
              </a:defRPr>
            </a:lvl4pPr>
            <a:lvl5pPr>
              <a:lnSpc>
                <a:spcPct val="90000"/>
              </a:lnSpc>
              <a:spcBef>
                <a:spcPts val="0"/>
              </a:spcBef>
              <a:defRPr sz="2000" b="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 xmlns:p14="http://schemas.microsoft.com/office/powerpoint/2010/main" val="6372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Tree>
    <p:extLst>
      <p:ext uri="{BB962C8B-B14F-4D97-AF65-F5344CB8AC3E}">
        <p14:creationId xmlns="" xmlns:p14="http://schemas.microsoft.com/office/powerpoint/2010/main" val="290084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6" name="Text Placeholder 5"/>
          <p:cNvSpPr>
            <a:spLocks noGrp="1"/>
          </p:cNvSpPr>
          <p:nvPr>
            <p:ph type="body" sz="quarter" idx="10"/>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 xmlns:p14="http://schemas.microsoft.com/office/powerpoint/2010/main" val="86248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4" name="Content Placeholder 3"/>
          <p:cNvSpPr>
            <a:spLocks noGrp="1"/>
          </p:cNvSpPr>
          <p:nvPr>
            <p:ph sz="quarter" idx="12"/>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 xmlns:p14="http://schemas.microsoft.com/office/powerpoint/2010/main" val="42101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6" name="Text Placeholder 5"/>
          <p:cNvSpPr>
            <a:spLocks noGrp="1"/>
          </p:cNvSpPr>
          <p:nvPr>
            <p:ph type="body" sz="quarter" idx="10"/>
          </p:nvPr>
        </p:nvSpPr>
        <p:spPr>
          <a:xfrm>
            <a:off x="539750"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Text Placeholder 5"/>
          <p:cNvSpPr>
            <a:spLocks noGrp="1"/>
          </p:cNvSpPr>
          <p:nvPr>
            <p:ph type="body" sz="quarter" idx="11"/>
          </p:nvPr>
        </p:nvSpPr>
        <p:spPr>
          <a:xfrm>
            <a:off x="4716016"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 xmlns:p14="http://schemas.microsoft.com/office/powerpoint/2010/main" val="30758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5" name="Text Placeholder 5"/>
          <p:cNvSpPr>
            <a:spLocks noGrp="1"/>
          </p:cNvSpPr>
          <p:nvPr>
            <p:ph type="body" sz="quarter" idx="10"/>
          </p:nvPr>
        </p:nvSpPr>
        <p:spPr>
          <a:xfrm>
            <a:off x="539750"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Content Placeholder 7"/>
          <p:cNvSpPr>
            <a:spLocks noGrp="1"/>
          </p:cNvSpPr>
          <p:nvPr>
            <p:ph sz="quarter" idx="11"/>
          </p:nvPr>
        </p:nvSpPr>
        <p:spPr>
          <a:xfrm>
            <a:off x="4716016" y="1773238"/>
            <a:ext cx="3960813" cy="40322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 xmlns:p14="http://schemas.microsoft.com/office/powerpoint/2010/main" val="235672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Graphic (Lef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7" name="Text Placeholder 5"/>
          <p:cNvSpPr>
            <a:spLocks noGrp="1"/>
          </p:cNvSpPr>
          <p:nvPr>
            <p:ph type="body" sz="quarter" idx="11"/>
          </p:nvPr>
        </p:nvSpPr>
        <p:spPr>
          <a:xfrm>
            <a:off x="4716016"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Content Placeholder 7"/>
          <p:cNvSpPr>
            <a:spLocks noGrp="1"/>
          </p:cNvSpPr>
          <p:nvPr>
            <p:ph sz="quarter" idx="12"/>
          </p:nvPr>
        </p:nvSpPr>
        <p:spPr>
          <a:xfrm>
            <a:off x="539552" y="1773238"/>
            <a:ext cx="3960813" cy="40322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 xmlns:p14="http://schemas.microsoft.com/office/powerpoint/2010/main" val="188034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ENE001_Energetics_Logo_CMYK.png"/>
          <p:cNvPicPr>
            <a:picLocks noChangeAspect="1"/>
          </p:cNvPicPr>
          <p:nvPr/>
        </p:nvPicPr>
        <p:blipFill>
          <a:blip r:embed="rId13" cstate="print"/>
          <a:srcRect/>
          <a:stretch>
            <a:fillRect/>
          </a:stretch>
        </p:blipFill>
        <p:spPr bwMode="auto">
          <a:xfrm>
            <a:off x="7388225" y="554038"/>
            <a:ext cx="1244600" cy="727075"/>
          </a:xfrm>
          <a:prstGeom prst="rect">
            <a:avLst/>
          </a:prstGeom>
          <a:noFill/>
          <a:ln w="9525">
            <a:noFill/>
            <a:miter lim="800000"/>
            <a:headEnd/>
            <a:tailEnd/>
          </a:ln>
        </p:spPr>
      </p:pic>
      <p:sp>
        <p:nvSpPr>
          <p:cNvPr id="12" name="Title Placeholder 11"/>
          <p:cNvSpPr>
            <a:spLocks noGrp="1"/>
          </p:cNvSpPr>
          <p:nvPr>
            <p:ph type="title"/>
          </p:nvPr>
        </p:nvSpPr>
        <p:spPr>
          <a:xfrm>
            <a:off x="539750" y="260350"/>
            <a:ext cx="6567488" cy="1008063"/>
          </a:xfrm>
          <a:prstGeom prst="rect">
            <a:avLst/>
          </a:prstGeom>
        </p:spPr>
        <p:txBody>
          <a:bodyPr vert="horz" lIns="0" tIns="0" rIns="0" bIns="0" rtlCol="0" anchor="b" anchorCtr="0">
            <a:noAutofit/>
          </a:bodyPr>
          <a:lstStyle/>
          <a:p>
            <a:r>
              <a:rPr lang="en-US" dirty="0" smtClean="0"/>
              <a:t>Click to edit Master title style</a:t>
            </a:r>
            <a:endParaRPr lang="en-AU" dirty="0"/>
          </a:p>
        </p:txBody>
      </p:sp>
      <p:sp>
        <p:nvSpPr>
          <p:cNvPr id="13" name="Text Placeholder 12"/>
          <p:cNvSpPr>
            <a:spLocks noGrp="1"/>
          </p:cNvSpPr>
          <p:nvPr>
            <p:ph type="body" idx="1"/>
          </p:nvPr>
        </p:nvSpPr>
        <p:spPr>
          <a:xfrm>
            <a:off x="539750" y="1773239"/>
            <a:ext cx="8135938" cy="4032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5" name="Picture 7" descr="ENE001_Energetics_Strap_CMYK.png"/>
          <p:cNvPicPr>
            <a:picLocks noChangeAspect="1"/>
          </p:cNvPicPr>
          <p:nvPr/>
        </p:nvPicPr>
        <p:blipFill>
          <a:blip r:embed="rId14" cstate="print"/>
          <a:srcRect/>
          <a:stretch>
            <a:fillRect/>
          </a:stretch>
        </p:blipFill>
        <p:spPr bwMode="auto">
          <a:xfrm>
            <a:off x="539750" y="6002338"/>
            <a:ext cx="1277938" cy="596900"/>
          </a:xfrm>
          <a:prstGeom prst="rect">
            <a:avLst/>
          </a:prstGeom>
          <a:noFill/>
          <a:ln w="9525">
            <a:noFill/>
            <a:miter lim="800000"/>
            <a:headEnd/>
            <a:tailEnd/>
          </a:ln>
        </p:spPr>
      </p:pic>
      <p:cxnSp>
        <p:nvCxnSpPr>
          <p:cNvPr id="16" name="Straight Connector 15"/>
          <p:cNvCxnSpPr/>
          <p:nvPr/>
        </p:nvCxnSpPr>
        <p:spPr>
          <a:xfrm>
            <a:off x="539551" y="1484784"/>
            <a:ext cx="8136000" cy="0"/>
          </a:xfrm>
          <a:prstGeom prst="line">
            <a:avLst/>
          </a:prstGeom>
          <a:ln w="9525">
            <a:solidFill>
              <a:srgbClr val="5E5F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86120708"/>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4" r:id="rId3"/>
    <p:sldLayoutId id="2147483677" r:id="rId4"/>
    <p:sldLayoutId id="2147483663" r:id="rId5"/>
    <p:sldLayoutId id="2147483680" r:id="rId6"/>
    <p:sldLayoutId id="2147483664" r:id="rId7"/>
    <p:sldLayoutId id="2147483679" r:id="rId8"/>
    <p:sldLayoutId id="2147483678" r:id="rId9"/>
    <p:sldLayoutId id="2147483681" r:id="rId10"/>
    <p:sldLayoutId id="2147483683" r:id="rId11"/>
  </p:sldLayoutIdLst>
  <p:txStyles>
    <p:titleStyle>
      <a:lvl1pPr algn="l" defTabSz="914400" rtl="0" eaLnBrk="1" latinLnBrk="0" hangingPunct="1">
        <a:lnSpc>
          <a:spcPts val="3200"/>
        </a:lnSpc>
        <a:spcBef>
          <a:spcPct val="0"/>
        </a:spcBef>
        <a:buNone/>
        <a:defRPr sz="3500" kern="1200">
          <a:solidFill>
            <a:schemeClr val="tx2"/>
          </a:solidFill>
          <a:latin typeface="+mj-lt"/>
          <a:ea typeface="+mj-ea"/>
          <a:cs typeface="+mj-cs"/>
        </a:defRPr>
      </a:lvl1pPr>
    </p:titleStyle>
    <p:bodyStyle>
      <a:lvl1pPr marL="0" indent="0" algn="l" defTabSz="914400" rtl="0" eaLnBrk="0" fontAlgn="base" latinLnBrk="0" hangingPunct="0">
        <a:spcBef>
          <a:spcPts val="600"/>
        </a:spcBef>
        <a:spcAft>
          <a:spcPts val="600"/>
        </a:spcAft>
        <a:buClrTx/>
        <a:buSzPct val="100000"/>
        <a:buFont typeface="Arial" pitchFamily="34" charset="0"/>
        <a:buNone/>
        <a:defRPr lang="en-US" sz="2000" b="1" kern="1200" dirty="0" smtClean="0">
          <a:solidFill>
            <a:srgbClr val="3E3A39"/>
          </a:solidFill>
          <a:latin typeface="+mn-lt"/>
          <a:ea typeface="+mn-ea"/>
          <a:cs typeface="+mn-cs"/>
        </a:defRPr>
      </a:lvl1pPr>
      <a:lvl2pPr marL="355600" indent="-355600" algn="l" defTabSz="914400" rtl="0" eaLnBrk="0" fontAlgn="base" latinLnBrk="0" hangingPunct="0">
        <a:spcBef>
          <a:spcPts val="600"/>
        </a:spcBef>
        <a:spcAft>
          <a:spcPts val="600"/>
        </a:spcAft>
        <a:buClrTx/>
        <a:buSzPct val="100000"/>
        <a:buFont typeface="Arial" pitchFamily="34" charset="0"/>
        <a:buChar char="•"/>
        <a:defRPr lang="en-US" sz="2000" b="0" kern="1200" dirty="0" smtClean="0">
          <a:solidFill>
            <a:srgbClr val="3E3A39"/>
          </a:solidFill>
          <a:latin typeface="+mn-lt"/>
          <a:ea typeface="+mn-ea"/>
          <a:cs typeface="+mn-cs"/>
        </a:defRPr>
      </a:lvl2pPr>
      <a:lvl3pPr marL="627063" indent="-271463" algn="l" defTabSz="914400" rtl="0" eaLnBrk="0" fontAlgn="base" latinLnBrk="0" hangingPunct="0">
        <a:spcBef>
          <a:spcPts val="600"/>
        </a:spcBef>
        <a:spcAft>
          <a:spcPts val="600"/>
        </a:spcAft>
        <a:buClrTx/>
        <a:buSzPct val="100000"/>
        <a:buFont typeface="Arial" pitchFamily="34" charset="0"/>
        <a:buChar char="–"/>
        <a:defRPr lang="en-US" sz="2000" kern="1200" dirty="0" smtClean="0">
          <a:solidFill>
            <a:srgbClr val="3E3A39"/>
          </a:solidFill>
          <a:latin typeface="+mn-lt"/>
          <a:ea typeface="+mn-ea"/>
          <a:cs typeface="+mn-cs"/>
        </a:defRPr>
      </a:lvl3pPr>
      <a:lvl4pPr marL="855663" indent="-228600" algn="l" defTabSz="914400" rtl="0" eaLnBrk="0" fontAlgn="base" latinLnBrk="0" hangingPunct="0">
        <a:spcBef>
          <a:spcPts val="600"/>
        </a:spcBef>
        <a:spcAft>
          <a:spcPts val="600"/>
        </a:spcAft>
        <a:buClrTx/>
        <a:buSzPct val="100000"/>
        <a:buFont typeface="Arial" pitchFamily="34" charset="0"/>
        <a:buChar char="–"/>
        <a:defRPr lang="en-US" sz="2000" kern="1200" dirty="0" smtClean="0">
          <a:solidFill>
            <a:srgbClr val="3E3A39"/>
          </a:solidFill>
          <a:latin typeface="+mn-lt"/>
          <a:ea typeface="+mn-ea"/>
          <a:cs typeface="+mn-cs"/>
        </a:defRPr>
      </a:lvl4pPr>
      <a:lvl5pPr marL="1074738" indent="-211138" algn="l" defTabSz="914400" rtl="0" eaLnBrk="0" fontAlgn="base" latinLnBrk="0" hangingPunct="0">
        <a:spcBef>
          <a:spcPts val="600"/>
        </a:spcBef>
        <a:spcAft>
          <a:spcPts val="600"/>
        </a:spcAft>
        <a:buClrTx/>
        <a:buSzPct val="100000"/>
        <a:buFont typeface="Arial" pitchFamily="34" charset="0"/>
        <a:buChar char="–"/>
        <a:defRPr lang="en-AU" sz="2000" kern="1200" dirty="0">
          <a:solidFill>
            <a:srgbClr val="3E3A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One 2 Five Benchmarking Review</a:t>
            </a:r>
            <a:endParaRPr lang="en-AU" dirty="0"/>
          </a:p>
        </p:txBody>
      </p:sp>
      <p:sp>
        <p:nvSpPr>
          <p:cNvPr id="6" name="Text Placeholder 5"/>
          <p:cNvSpPr>
            <a:spLocks noGrp="1"/>
          </p:cNvSpPr>
          <p:nvPr>
            <p:ph type="subTitle" idx="1"/>
          </p:nvPr>
        </p:nvSpPr>
        <p:spPr/>
        <p:txBody>
          <a:bodyPr/>
          <a:lstStyle/>
          <a:p>
            <a:r>
              <a:rPr lang="en-AU" dirty="0" smtClean="0"/>
              <a:t>Gold sites</a:t>
            </a:r>
            <a:endParaRPr lang="en-AU" dirty="0"/>
          </a:p>
        </p:txBody>
      </p:sp>
      <p:sp>
        <p:nvSpPr>
          <p:cNvPr id="5" name="Text Placeholder 4"/>
          <p:cNvSpPr>
            <a:spLocks noGrp="1"/>
          </p:cNvSpPr>
          <p:nvPr>
            <p:ph type="body" sz="quarter" idx="10"/>
          </p:nvPr>
        </p:nvSpPr>
        <p:spPr/>
        <p:txBody>
          <a:bodyPr/>
          <a:lstStyle/>
          <a:p>
            <a:endParaRPr lang="en-AU" dirty="0"/>
          </a:p>
        </p:txBody>
      </p:sp>
      <p:sp>
        <p:nvSpPr>
          <p:cNvPr id="7" name="Rounded Rectangle 1"/>
          <p:cNvSpPr/>
          <p:nvPr/>
        </p:nvSpPr>
        <p:spPr>
          <a:xfrm>
            <a:off x="250824" y="252000"/>
            <a:ext cx="8640763" cy="3384550"/>
          </a:xfrm>
          <a:custGeom>
            <a:avLst/>
            <a:gdLst/>
            <a:ahLst/>
            <a:cxnLst/>
            <a:rect l="l" t="t" r="r" b="b"/>
            <a:pathLst>
              <a:path w="8640763" h="3384550">
                <a:moveTo>
                  <a:pt x="220063" y="0"/>
                </a:moveTo>
                <a:lnTo>
                  <a:pt x="8420700" y="0"/>
                </a:lnTo>
                <a:cubicBezTo>
                  <a:pt x="8542237" y="0"/>
                  <a:pt x="8640763" y="98526"/>
                  <a:pt x="8640763" y="220063"/>
                </a:cubicBezTo>
                <a:lnTo>
                  <a:pt x="8640763" y="1297791"/>
                </a:lnTo>
                <a:cubicBezTo>
                  <a:pt x="8491250" y="1365568"/>
                  <a:pt x="8387744" y="1516785"/>
                  <a:pt x="8387744" y="1692275"/>
                </a:cubicBezTo>
                <a:cubicBezTo>
                  <a:pt x="8387744" y="1867765"/>
                  <a:pt x="8491250" y="2018982"/>
                  <a:pt x="8640763" y="2086759"/>
                </a:cubicBezTo>
                <a:lnTo>
                  <a:pt x="8640763" y="3164487"/>
                </a:lnTo>
                <a:cubicBezTo>
                  <a:pt x="8640763" y="3286024"/>
                  <a:pt x="8542237" y="3384550"/>
                  <a:pt x="8420700" y="3384550"/>
                </a:cubicBezTo>
                <a:lnTo>
                  <a:pt x="220063" y="3384550"/>
                </a:lnTo>
                <a:cubicBezTo>
                  <a:pt x="98526" y="3384550"/>
                  <a:pt x="0" y="3286024"/>
                  <a:pt x="0" y="3164487"/>
                </a:cubicBezTo>
                <a:lnTo>
                  <a:pt x="0" y="220063"/>
                </a:lnTo>
                <a:cubicBezTo>
                  <a:pt x="0" y="98526"/>
                  <a:pt x="98526" y="0"/>
                  <a:pt x="22006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15" descr="Ball_of_energy"/>
          <p:cNvPicPr>
            <a:picLocks noChangeAspect="1" noChangeArrowheads="1"/>
          </p:cNvPicPr>
          <p:nvPr/>
        </p:nvPicPr>
        <p:blipFill>
          <a:blip r:embed="rId3" cstate="print"/>
          <a:srcRect/>
          <a:stretch>
            <a:fillRect/>
          </a:stretch>
        </p:blipFill>
        <p:spPr bwMode="auto">
          <a:xfrm>
            <a:off x="3719512" y="1125919"/>
            <a:ext cx="1703387" cy="1636713"/>
          </a:xfrm>
          <a:prstGeom prst="rect">
            <a:avLst/>
          </a:prstGeom>
          <a:noFill/>
        </p:spPr>
      </p:pic>
    </p:spTree>
    <p:extLst>
      <p:ext uri="{BB962C8B-B14F-4D97-AF65-F5344CB8AC3E}">
        <p14:creationId xmlns="" xmlns:p14="http://schemas.microsoft.com/office/powerpoint/2010/main" val="37650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Industry</a:t>
            </a:r>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Tree>
    <p:extLst>
      <p:ext uri="{BB962C8B-B14F-4D97-AF65-F5344CB8AC3E}">
        <p14:creationId xmlns="" xmlns:p14="http://schemas.microsoft.com/office/powerpoint/2010/main" val="80958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Industry</a:t>
            </a:r>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
        <p:nvSpPr>
          <p:cNvPr id="4" name="Oval 3"/>
          <p:cNvSpPr/>
          <p:nvPr/>
        </p:nvSpPr>
        <p:spPr>
          <a:xfrm>
            <a:off x="2987824" y="1628800"/>
            <a:ext cx="1944216" cy="115212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5720337" y="2060848"/>
            <a:ext cx="3274469" cy="369332"/>
          </a:xfrm>
          <a:prstGeom prst="rect">
            <a:avLst/>
          </a:prstGeom>
          <a:solidFill>
            <a:schemeClr val="bg1"/>
          </a:solidFill>
        </p:spPr>
        <p:txBody>
          <a:bodyPr wrap="square" rtlCol="0">
            <a:spAutoFit/>
          </a:bodyPr>
          <a:lstStyle/>
          <a:p>
            <a:r>
              <a:rPr lang="en-AU" dirty="0" smtClean="0"/>
              <a:t>Strong performance</a:t>
            </a:r>
            <a:endParaRPr lang="en-AU" dirty="0"/>
          </a:p>
        </p:txBody>
      </p:sp>
    </p:spTree>
    <p:extLst>
      <p:ext uri="{BB962C8B-B14F-4D97-AF65-F5344CB8AC3E}">
        <p14:creationId xmlns="" xmlns:p14="http://schemas.microsoft.com/office/powerpoint/2010/main" val="80958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Industry</a:t>
            </a:r>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
        <p:nvSpPr>
          <p:cNvPr id="4" name="TextBox 3"/>
          <p:cNvSpPr txBox="1"/>
          <p:nvPr/>
        </p:nvSpPr>
        <p:spPr>
          <a:xfrm>
            <a:off x="5724128" y="1628800"/>
            <a:ext cx="2664296" cy="369332"/>
          </a:xfrm>
          <a:prstGeom prst="rect">
            <a:avLst/>
          </a:prstGeom>
          <a:solidFill>
            <a:schemeClr val="bg1"/>
          </a:solidFill>
        </p:spPr>
        <p:txBody>
          <a:bodyPr wrap="square" rtlCol="0">
            <a:spAutoFit/>
          </a:bodyPr>
          <a:lstStyle/>
          <a:p>
            <a:r>
              <a:rPr lang="en-AU" dirty="0" smtClean="0"/>
              <a:t>Room for improvement</a:t>
            </a:r>
            <a:endParaRPr lang="en-AU" dirty="0"/>
          </a:p>
        </p:txBody>
      </p:sp>
      <p:sp>
        <p:nvSpPr>
          <p:cNvPr id="6" name="Oval 5"/>
          <p:cNvSpPr/>
          <p:nvPr/>
        </p:nvSpPr>
        <p:spPr>
          <a:xfrm>
            <a:off x="6228184" y="2924944"/>
            <a:ext cx="1368152" cy="115212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1547664" y="2924944"/>
            <a:ext cx="1368152" cy="115212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80958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Observations</a:t>
            </a:r>
            <a:endParaRPr lang="en-AU" dirty="0"/>
          </a:p>
        </p:txBody>
      </p:sp>
      <p:sp>
        <p:nvSpPr>
          <p:cNvPr id="6" name="Text Placeholder 5"/>
          <p:cNvSpPr>
            <a:spLocks noGrp="1"/>
          </p:cNvSpPr>
          <p:nvPr>
            <p:ph type="body" sz="quarter" idx="10"/>
          </p:nvPr>
        </p:nvSpPr>
        <p:spPr>
          <a:xfrm>
            <a:off x="539750" y="1484784"/>
            <a:ext cx="8352730" cy="4032250"/>
          </a:xfrm>
        </p:spPr>
        <p:txBody>
          <a:bodyPr/>
          <a:lstStyle/>
          <a:p>
            <a:pPr>
              <a:spcBef>
                <a:spcPts val="400"/>
              </a:spcBef>
              <a:spcAft>
                <a:spcPts val="400"/>
              </a:spcAft>
            </a:pPr>
            <a:r>
              <a:rPr lang="en-AU" dirty="0" smtClean="0"/>
              <a:t>We could differentiate the performance of the gold sector as being lower than the global industry (though this is from a small data set)</a:t>
            </a:r>
          </a:p>
          <a:p>
            <a:pPr lvl="1">
              <a:spcBef>
                <a:spcPts val="400"/>
              </a:spcBef>
              <a:spcAft>
                <a:spcPts val="400"/>
              </a:spcAft>
            </a:pPr>
            <a:r>
              <a:rPr lang="en-AU" dirty="0" smtClean="0"/>
              <a:t>Average stars 1.84 </a:t>
            </a:r>
            <a:r>
              <a:rPr lang="en-AU" dirty="0" err="1" smtClean="0"/>
              <a:t>vs</a:t>
            </a:r>
            <a:r>
              <a:rPr lang="en-AU" dirty="0" smtClean="0"/>
              <a:t> 1.95</a:t>
            </a:r>
            <a:endParaRPr lang="en-AU" dirty="0"/>
          </a:p>
          <a:p>
            <a:pPr lvl="1">
              <a:spcBef>
                <a:spcPts val="400"/>
              </a:spcBef>
              <a:spcAft>
                <a:spcPts val="400"/>
              </a:spcAft>
            </a:pPr>
            <a:r>
              <a:rPr lang="en-AU" dirty="0" smtClean="0"/>
              <a:t>Average achievement is 2% lower than the industry (29% </a:t>
            </a:r>
            <a:r>
              <a:rPr lang="en-AU" dirty="0" err="1" smtClean="0"/>
              <a:t>vs</a:t>
            </a:r>
            <a:r>
              <a:rPr lang="en-AU" dirty="0" smtClean="0"/>
              <a:t> 31%)</a:t>
            </a:r>
          </a:p>
          <a:p>
            <a:pPr marL="0" lvl="1" indent="0">
              <a:spcBef>
                <a:spcPts val="400"/>
              </a:spcBef>
              <a:spcAft>
                <a:spcPts val="400"/>
              </a:spcAft>
              <a:buNone/>
            </a:pPr>
            <a:r>
              <a:rPr lang="en-AU" b="1" dirty="0" smtClean="0"/>
              <a:t>Areas where the gold industry excels are very similar to the global mining industry</a:t>
            </a:r>
            <a:endParaRPr lang="en-AU" dirty="0" smtClean="0"/>
          </a:p>
          <a:p>
            <a:pPr lvl="2">
              <a:spcBef>
                <a:spcPts val="400"/>
              </a:spcBef>
              <a:spcAft>
                <a:spcPts val="400"/>
              </a:spcAft>
            </a:pPr>
            <a:r>
              <a:rPr lang="en-AU" dirty="0" smtClean="0"/>
              <a:t>Notable high performance in Budgeting (Energy Operating Budgets, Criteria/Budgets for CAPEX and Purchasing Procedures)</a:t>
            </a:r>
            <a:endParaRPr lang="en-AU" dirty="0"/>
          </a:p>
          <a:p>
            <a:pPr marL="0" lvl="1" indent="0">
              <a:spcBef>
                <a:spcPts val="400"/>
              </a:spcBef>
              <a:spcAft>
                <a:spcPts val="400"/>
              </a:spcAft>
              <a:buNone/>
            </a:pPr>
            <a:r>
              <a:rPr lang="en-AU" b="1" dirty="0" smtClean="0"/>
              <a:t>Room for improvement in some different areas</a:t>
            </a:r>
            <a:endParaRPr lang="en-AU" dirty="0"/>
          </a:p>
          <a:p>
            <a:pPr lvl="2">
              <a:spcBef>
                <a:spcPts val="400"/>
              </a:spcBef>
              <a:spcAft>
                <a:spcPts val="400"/>
              </a:spcAft>
            </a:pPr>
            <a:r>
              <a:rPr lang="en-AU" dirty="0" smtClean="0"/>
              <a:t>Gold: Leadership and Understanding Performance, also People and Procedures</a:t>
            </a:r>
          </a:p>
          <a:p>
            <a:pPr lvl="2">
              <a:spcBef>
                <a:spcPts val="400"/>
              </a:spcBef>
              <a:spcAft>
                <a:spcPts val="400"/>
              </a:spcAft>
            </a:pPr>
            <a:r>
              <a:rPr lang="en-AU" dirty="0" smtClean="0"/>
              <a:t>Mining industry: Leadership and Auditing and Decision Making</a:t>
            </a:r>
          </a:p>
          <a:p>
            <a:pPr lvl="2">
              <a:spcBef>
                <a:spcPts val="400"/>
              </a:spcBef>
              <a:spcAft>
                <a:spcPts val="400"/>
              </a:spcAft>
            </a:pPr>
            <a:endParaRPr lang="en-AU" dirty="0"/>
          </a:p>
          <a:p>
            <a:pPr>
              <a:spcBef>
                <a:spcPts val="400"/>
              </a:spcBef>
              <a:spcAft>
                <a:spcPts val="400"/>
              </a:spcAft>
            </a:pPr>
            <a:endParaRPr lang="en-AU" dirty="0" smtClean="0"/>
          </a:p>
        </p:txBody>
      </p:sp>
    </p:spTree>
    <p:extLst>
      <p:ext uri="{BB962C8B-B14F-4D97-AF65-F5344CB8AC3E}">
        <p14:creationId xmlns="" xmlns:p14="http://schemas.microsoft.com/office/powerpoint/2010/main" val="80958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552" y="1556792"/>
            <a:ext cx="7848872" cy="5128525"/>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Critical Actions</a:t>
            </a:r>
            <a:endParaRPr lang="en-AU" dirty="0"/>
          </a:p>
        </p:txBody>
      </p:sp>
      <p:sp>
        <p:nvSpPr>
          <p:cNvPr id="9" name="Oval 8"/>
          <p:cNvSpPr/>
          <p:nvPr/>
        </p:nvSpPr>
        <p:spPr>
          <a:xfrm>
            <a:off x="3347864" y="1772816"/>
            <a:ext cx="1512168" cy="43204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3275856" y="3933056"/>
            <a:ext cx="1512168" cy="79208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6300192" y="2996952"/>
            <a:ext cx="2664296" cy="646331"/>
          </a:xfrm>
          <a:prstGeom prst="rect">
            <a:avLst/>
          </a:prstGeom>
          <a:solidFill>
            <a:schemeClr val="bg1"/>
          </a:solidFill>
        </p:spPr>
        <p:txBody>
          <a:bodyPr wrap="square" rtlCol="0">
            <a:spAutoFit/>
          </a:bodyPr>
          <a:lstStyle/>
          <a:p>
            <a:r>
              <a:rPr lang="en-AU" dirty="0" smtClean="0"/>
              <a:t>Note limited need for action in these areas</a:t>
            </a:r>
            <a:endParaRPr lang="en-AU" dirty="0"/>
          </a:p>
        </p:txBody>
      </p:sp>
      <p:cxnSp>
        <p:nvCxnSpPr>
          <p:cNvPr id="16" name="Straight Arrow Connector 15"/>
          <p:cNvCxnSpPr>
            <a:stCxn id="15" idx="1"/>
          </p:cNvCxnSpPr>
          <p:nvPr/>
        </p:nvCxnSpPr>
        <p:spPr>
          <a:xfrm flipH="1" flipV="1">
            <a:off x="4932040" y="1916832"/>
            <a:ext cx="1368152" cy="1403286"/>
          </a:xfrm>
          <a:prstGeom prst="straightConnector1">
            <a:avLst/>
          </a:prstGeom>
          <a:ln w="6350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1"/>
          </p:cNvCxnSpPr>
          <p:nvPr/>
        </p:nvCxnSpPr>
        <p:spPr>
          <a:xfrm flipH="1">
            <a:off x="4716016" y="3320118"/>
            <a:ext cx="1584176" cy="756954"/>
          </a:xfrm>
          <a:prstGeom prst="straightConnector1">
            <a:avLst/>
          </a:prstGeom>
          <a:ln w="6350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9150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Areas of significant achievement</a:t>
            </a:r>
            <a:endParaRPr lang="en-AU" dirty="0"/>
          </a:p>
        </p:txBody>
      </p:sp>
      <p:sp>
        <p:nvSpPr>
          <p:cNvPr id="6" name="Text Placeholder 5"/>
          <p:cNvSpPr>
            <a:spLocks noGrp="1"/>
          </p:cNvSpPr>
          <p:nvPr>
            <p:ph type="body" sz="quarter" idx="10"/>
          </p:nvPr>
        </p:nvSpPr>
        <p:spPr/>
        <p:txBody>
          <a:bodyPr/>
          <a:lstStyle/>
          <a:p>
            <a:pPr marL="0" indent="0">
              <a:buNone/>
            </a:pPr>
            <a:r>
              <a:rPr lang="en-AU" b="1" dirty="0" smtClean="0"/>
              <a:t>Gold</a:t>
            </a:r>
          </a:p>
        </p:txBody>
      </p:sp>
      <p:sp>
        <p:nvSpPr>
          <p:cNvPr id="2" name="Text Placeholder 1"/>
          <p:cNvSpPr>
            <a:spLocks noGrp="1"/>
          </p:cNvSpPr>
          <p:nvPr>
            <p:ph type="body" sz="quarter" idx="11"/>
          </p:nvPr>
        </p:nvSpPr>
        <p:spPr/>
        <p:txBody>
          <a:bodyPr/>
          <a:lstStyle/>
          <a:p>
            <a:pPr marL="0" indent="0">
              <a:buNone/>
            </a:pPr>
            <a:r>
              <a:rPr lang="en-AU" b="1" dirty="0" smtClean="0"/>
              <a:t>Mining Industry</a:t>
            </a:r>
            <a:endParaRPr lang="en-AU" b="1" dirty="0"/>
          </a:p>
        </p:txBody>
      </p:sp>
      <p:sp>
        <p:nvSpPr>
          <p:cNvPr id="7" name="TextBox 6"/>
          <p:cNvSpPr txBox="1"/>
          <p:nvPr/>
        </p:nvSpPr>
        <p:spPr>
          <a:xfrm>
            <a:off x="3707904" y="6444044"/>
            <a:ext cx="5400600" cy="369332"/>
          </a:xfrm>
          <a:prstGeom prst="rect">
            <a:avLst/>
          </a:prstGeom>
          <a:solidFill>
            <a:schemeClr val="bg1"/>
          </a:solidFill>
        </p:spPr>
        <p:txBody>
          <a:bodyPr wrap="square" rtlCol="0">
            <a:spAutoFit/>
          </a:bodyPr>
          <a:lstStyle/>
          <a:p>
            <a:r>
              <a:rPr lang="en-AU" dirty="0" smtClean="0"/>
              <a:t>Require attention in less than 10% </a:t>
            </a:r>
            <a:r>
              <a:rPr lang="en-AU" smtClean="0"/>
              <a:t>of diagnostics</a:t>
            </a:r>
            <a:endParaRPr lang="en-AU" dirty="0"/>
          </a:p>
        </p:txBody>
      </p:sp>
      <p:graphicFrame>
        <p:nvGraphicFramePr>
          <p:cNvPr id="10" name="Table 9"/>
          <p:cNvGraphicFramePr>
            <a:graphicFrameLocks noGrp="1"/>
          </p:cNvGraphicFramePr>
          <p:nvPr/>
        </p:nvGraphicFramePr>
        <p:xfrm>
          <a:off x="4788024" y="2132856"/>
          <a:ext cx="3600400" cy="2592288"/>
        </p:xfrm>
        <a:graphic>
          <a:graphicData uri="http://schemas.openxmlformats.org/drawingml/2006/table">
            <a:tbl>
              <a:tblPr>
                <a:tableStyleId>{69C7853C-536D-4A76-A0AE-DD22124D55A5}</a:tableStyleId>
              </a:tblPr>
              <a:tblGrid>
                <a:gridCol w="3600400"/>
              </a:tblGrid>
              <a:tr h="291687">
                <a:tc>
                  <a:txBody>
                    <a:bodyPr/>
                    <a:lstStyle/>
                    <a:p>
                      <a:pPr algn="l" fontAlgn="b"/>
                      <a:r>
                        <a:rPr lang="en-AU" sz="1600" u="none" strike="noStrike" dirty="0"/>
                        <a:t>Operating procedures</a:t>
                      </a:r>
                      <a:endParaRPr lang="en-AU" sz="1600" b="0" i="0" u="none" strike="noStrike" dirty="0">
                        <a:solidFill>
                          <a:srgbClr val="000000"/>
                        </a:solidFill>
                        <a:latin typeface="Calibri"/>
                      </a:endParaRPr>
                    </a:p>
                  </a:txBody>
                  <a:tcPr marL="9525" marR="9525" marT="9525" marB="0" anchor="b"/>
                </a:tc>
              </a:tr>
              <a:tr h="291687">
                <a:tc>
                  <a:txBody>
                    <a:bodyPr/>
                    <a:lstStyle/>
                    <a:p>
                      <a:pPr algn="l" fontAlgn="b"/>
                      <a:r>
                        <a:rPr lang="en-AU" sz="1600" u="none" strike="noStrike"/>
                        <a:t>Efficiency of existing plant design</a:t>
                      </a:r>
                      <a:endParaRPr lang="en-AU" sz="1600" b="0" i="0" u="none" strike="noStrike">
                        <a:solidFill>
                          <a:srgbClr val="000000"/>
                        </a:solidFill>
                        <a:latin typeface="Calibri"/>
                      </a:endParaRPr>
                    </a:p>
                  </a:txBody>
                  <a:tcPr marL="9525" marR="9525" marT="9525" marB="0" anchor="b"/>
                </a:tc>
              </a:tr>
              <a:tr h="291687">
                <a:tc>
                  <a:txBody>
                    <a:bodyPr/>
                    <a:lstStyle/>
                    <a:p>
                      <a:pPr algn="l" fontAlgn="b"/>
                      <a:r>
                        <a:rPr lang="en-AU" sz="1600" u="none" strike="noStrike"/>
                        <a:t>Energy operating budgets</a:t>
                      </a:r>
                      <a:endParaRPr lang="en-AU" sz="1600" b="0" i="0" u="none" strike="noStrike">
                        <a:solidFill>
                          <a:srgbClr val="000000"/>
                        </a:solidFill>
                        <a:latin typeface="Calibri"/>
                      </a:endParaRPr>
                    </a:p>
                  </a:txBody>
                  <a:tcPr marL="9525" marR="9525" marT="9525" marB="0" anchor="b"/>
                </a:tc>
              </a:tr>
              <a:tr h="572409">
                <a:tc>
                  <a:txBody>
                    <a:bodyPr/>
                    <a:lstStyle/>
                    <a:p>
                      <a:pPr algn="l" fontAlgn="b"/>
                      <a:r>
                        <a:rPr lang="en-AU" sz="1600" u="none" strike="noStrike" dirty="0"/>
                        <a:t>Criteria/Budgets for capital expenditure (CAPEX)</a:t>
                      </a:r>
                      <a:endParaRPr lang="en-AU" sz="1600" b="0" i="0" u="none" strike="noStrike" dirty="0">
                        <a:solidFill>
                          <a:srgbClr val="000000"/>
                        </a:solidFill>
                        <a:latin typeface="Calibri"/>
                      </a:endParaRPr>
                    </a:p>
                  </a:txBody>
                  <a:tcPr marL="9525" marR="9525" marT="9525" marB="0" anchor="b"/>
                </a:tc>
              </a:tr>
              <a:tr h="572409">
                <a:tc>
                  <a:txBody>
                    <a:bodyPr/>
                    <a:lstStyle/>
                    <a:p>
                      <a:pPr algn="l" fontAlgn="b"/>
                      <a:r>
                        <a:rPr lang="en-AU" sz="1600" u="none" strike="noStrike" dirty="0"/>
                        <a:t>Purchasing procedures and alternative energy options</a:t>
                      </a:r>
                      <a:endParaRPr lang="en-AU" sz="1600" b="0" i="0" u="none" strike="noStrike" dirty="0">
                        <a:solidFill>
                          <a:srgbClr val="000000"/>
                        </a:solidFill>
                        <a:latin typeface="Calibri"/>
                      </a:endParaRPr>
                    </a:p>
                  </a:txBody>
                  <a:tcPr marL="9525" marR="9525" marT="9525" marB="0" anchor="b"/>
                </a:tc>
              </a:tr>
              <a:tr h="572409">
                <a:tc>
                  <a:txBody>
                    <a:bodyPr/>
                    <a:lstStyle/>
                    <a:p>
                      <a:pPr algn="l" fontAlgn="b"/>
                      <a:r>
                        <a:rPr lang="en-AU" sz="1600" u="none" strike="noStrike" dirty="0"/>
                        <a:t>Energy cost performance in the past 12 months</a:t>
                      </a:r>
                      <a:endParaRPr lang="en-AU" sz="1600" b="0" i="0" u="none" strike="noStrike" dirty="0">
                        <a:solidFill>
                          <a:srgbClr val="000000"/>
                        </a:solidFill>
                        <a:latin typeface="Calibri"/>
                      </a:endParaRPr>
                    </a:p>
                  </a:txBody>
                  <a:tcPr marL="9525" marR="9525" marT="9525" marB="0" anchor="b"/>
                </a:tc>
              </a:tr>
            </a:tbl>
          </a:graphicData>
        </a:graphic>
      </p:graphicFrame>
      <p:graphicFrame>
        <p:nvGraphicFramePr>
          <p:cNvPr id="8" name="Table 7"/>
          <p:cNvGraphicFramePr>
            <a:graphicFrameLocks noGrp="1"/>
          </p:cNvGraphicFramePr>
          <p:nvPr/>
        </p:nvGraphicFramePr>
        <p:xfrm>
          <a:off x="539552" y="2132856"/>
          <a:ext cx="3672408" cy="3120390"/>
        </p:xfrm>
        <a:graphic>
          <a:graphicData uri="http://schemas.openxmlformats.org/drawingml/2006/table">
            <a:tbl>
              <a:tblPr>
                <a:tableStyleId>{69C7853C-536D-4A76-A0AE-DD22124D55A5}</a:tableStyleId>
              </a:tblPr>
              <a:tblGrid>
                <a:gridCol w="3672408"/>
              </a:tblGrid>
              <a:tr h="323850">
                <a:tc>
                  <a:txBody>
                    <a:bodyPr/>
                    <a:lstStyle/>
                    <a:p>
                      <a:pPr marL="0" algn="l" defTabSz="914400" rtl="0" eaLnBrk="1" fontAlgn="b" latinLnBrk="0" hangingPunct="1"/>
                      <a:r>
                        <a:rPr lang="en-AU" sz="1600" u="none" strike="noStrike" kern="1200" dirty="0">
                          <a:solidFill>
                            <a:schemeClr val="dk1"/>
                          </a:solidFill>
                          <a:latin typeface="+mn-lt"/>
                          <a:ea typeface="+mn-ea"/>
                          <a:cs typeface="+mn-cs"/>
                        </a:rPr>
                        <a:t>Innovation and new technology</a:t>
                      </a:r>
                    </a:p>
                  </a:txBody>
                  <a:tcPr marL="9525" marR="9525" marT="9525" marB="0"/>
                </a:tc>
              </a:tr>
              <a:tr h="323850">
                <a:tc>
                  <a:txBody>
                    <a:bodyPr/>
                    <a:lstStyle/>
                    <a:p>
                      <a:pPr marL="0" algn="l" defTabSz="914400" rtl="0" eaLnBrk="1" fontAlgn="b" latinLnBrk="0" hangingPunct="1"/>
                      <a:r>
                        <a:rPr lang="en-AU" sz="1600" u="none" strike="noStrike" kern="1200" dirty="0">
                          <a:solidFill>
                            <a:schemeClr val="dk1"/>
                          </a:solidFill>
                          <a:latin typeface="+mn-lt"/>
                          <a:ea typeface="+mn-ea"/>
                          <a:cs typeface="+mn-cs"/>
                        </a:rPr>
                        <a:t>Plans</a:t>
                      </a:r>
                    </a:p>
                  </a:txBody>
                  <a:tcPr marL="9525" marR="9525" marT="9525" marB="0"/>
                </a:tc>
              </a:tr>
              <a:tr h="323850">
                <a:tc>
                  <a:txBody>
                    <a:bodyPr/>
                    <a:lstStyle/>
                    <a:p>
                      <a:pPr marL="0" algn="l" defTabSz="914400" rtl="0" eaLnBrk="1" fontAlgn="b" latinLnBrk="0" hangingPunct="1"/>
                      <a:r>
                        <a:rPr lang="en-AU" sz="1600" u="none" strike="noStrike" kern="1200" dirty="0">
                          <a:solidFill>
                            <a:schemeClr val="dk1"/>
                          </a:solidFill>
                          <a:latin typeface="+mn-lt"/>
                          <a:ea typeface="+mn-ea"/>
                          <a:cs typeface="+mn-cs"/>
                        </a:rPr>
                        <a:t>Procedures - plant design/retrofit, purchasing/replacement</a:t>
                      </a:r>
                    </a:p>
                  </a:txBody>
                  <a:tcPr marL="9525" marR="9525" marT="9525" marB="0"/>
                </a:tc>
              </a:tr>
              <a:tr h="323850">
                <a:tc>
                  <a:txBody>
                    <a:bodyPr/>
                    <a:lstStyle/>
                    <a:p>
                      <a:pPr marL="0" algn="l" defTabSz="914400" rtl="0" eaLnBrk="1" fontAlgn="b" latinLnBrk="0" hangingPunct="1"/>
                      <a:r>
                        <a:rPr lang="en-AU" sz="1600" u="none" strike="noStrike" kern="1200" dirty="0">
                          <a:solidFill>
                            <a:schemeClr val="dk1"/>
                          </a:solidFill>
                          <a:latin typeface="+mn-lt"/>
                          <a:ea typeface="+mn-ea"/>
                          <a:cs typeface="+mn-cs"/>
                        </a:rPr>
                        <a:t>Maintenance procedures</a:t>
                      </a:r>
                    </a:p>
                  </a:txBody>
                  <a:tcPr marL="9525" marR="9525" marT="9525" marB="0"/>
                </a:tc>
              </a:tr>
              <a:tr h="161925">
                <a:tc>
                  <a:txBody>
                    <a:bodyPr/>
                    <a:lstStyle/>
                    <a:p>
                      <a:pPr marL="0" algn="l" defTabSz="914400" rtl="0" eaLnBrk="1" fontAlgn="b" latinLnBrk="0" hangingPunct="1"/>
                      <a:r>
                        <a:rPr lang="en-AU" sz="1600" u="none" strike="noStrike" kern="1200" dirty="0">
                          <a:solidFill>
                            <a:schemeClr val="dk1"/>
                          </a:solidFill>
                          <a:latin typeface="+mn-lt"/>
                          <a:ea typeface="+mn-ea"/>
                          <a:cs typeface="+mn-cs"/>
                        </a:rPr>
                        <a:t>Demonstrated corporate commitment</a:t>
                      </a:r>
                    </a:p>
                  </a:txBody>
                  <a:tcPr marL="9525" marR="9525" marT="9525" marB="0"/>
                </a:tc>
              </a:tr>
              <a:tr h="323850">
                <a:tc>
                  <a:txBody>
                    <a:bodyPr/>
                    <a:lstStyle/>
                    <a:p>
                      <a:pPr marL="0" algn="l" defTabSz="914400" rtl="0" eaLnBrk="1" fontAlgn="b" latinLnBrk="0" hangingPunct="1"/>
                      <a:r>
                        <a:rPr lang="en-AU" sz="1600" u="none" strike="noStrike" kern="1200" dirty="0">
                          <a:solidFill>
                            <a:schemeClr val="dk1"/>
                          </a:solidFill>
                          <a:latin typeface="+mn-lt"/>
                          <a:ea typeface="+mn-ea"/>
                          <a:cs typeface="+mn-cs"/>
                        </a:rPr>
                        <a:t>Resourcing</a:t>
                      </a:r>
                    </a:p>
                  </a:txBody>
                  <a:tcPr marL="9525" marR="9525" marT="9525" marB="0"/>
                </a:tc>
              </a:tr>
              <a:tr h="323850">
                <a:tc>
                  <a:txBody>
                    <a:bodyPr/>
                    <a:lstStyle/>
                    <a:p>
                      <a:pPr marL="0" algn="l" defTabSz="914400" rtl="0" eaLnBrk="1" fontAlgn="b" latinLnBrk="0" hangingPunct="1"/>
                      <a:r>
                        <a:rPr lang="en-AU" sz="1600" u="none" strike="noStrike" kern="1200" dirty="0">
                          <a:solidFill>
                            <a:schemeClr val="dk1"/>
                          </a:solidFill>
                          <a:latin typeface="+mn-lt"/>
                          <a:ea typeface="+mn-ea"/>
                          <a:cs typeface="+mn-cs"/>
                        </a:rPr>
                        <a:t>Metering and monitoring</a:t>
                      </a:r>
                    </a:p>
                  </a:txBody>
                  <a:tcPr marL="9525" marR="9525" marT="9525" marB="0"/>
                </a:tc>
              </a:tr>
              <a:tr h="161925">
                <a:tc>
                  <a:txBody>
                    <a:bodyPr/>
                    <a:lstStyle/>
                    <a:p>
                      <a:pPr marL="0" algn="l" defTabSz="914400" rtl="0" eaLnBrk="1" fontAlgn="b" latinLnBrk="0" hangingPunct="1"/>
                      <a:r>
                        <a:rPr lang="en-AU" sz="1600" u="none" strike="noStrike" kern="1200" dirty="0">
                          <a:solidFill>
                            <a:schemeClr val="dk1"/>
                          </a:solidFill>
                          <a:latin typeface="+mn-lt"/>
                          <a:ea typeface="+mn-ea"/>
                          <a:cs typeface="+mn-cs"/>
                        </a:rPr>
                        <a:t>Quality and reliability of supply</a:t>
                      </a:r>
                    </a:p>
                  </a:txBody>
                  <a:tcPr marL="9525" marR="9525" marT="9525" marB="0"/>
                </a:tc>
              </a:tr>
              <a:tr h="161925">
                <a:tc>
                  <a:txBody>
                    <a:bodyPr/>
                    <a:lstStyle/>
                    <a:p>
                      <a:pPr marL="0" algn="l" defTabSz="914400" rtl="0" eaLnBrk="1" fontAlgn="b" latinLnBrk="0" hangingPunct="1"/>
                      <a:r>
                        <a:rPr lang="en-AU" sz="1600" u="none" strike="noStrike" kern="1200" dirty="0">
                          <a:solidFill>
                            <a:schemeClr val="dk1"/>
                          </a:solidFill>
                          <a:latin typeface="+mn-lt"/>
                          <a:ea typeface="+mn-ea"/>
                          <a:cs typeface="+mn-cs"/>
                        </a:rPr>
                        <a:t>Purchasing procedures and alternative energy options</a:t>
                      </a:r>
                    </a:p>
                  </a:txBody>
                  <a:tcPr marL="9525" marR="9525" marT="9525" marB="0"/>
                </a:tc>
              </a:tr>
            </a:tbl>
          </a:graphicData>
        </a:graphic>
      </p:graphicFrame>
    </p:spTree>
    <p:extLst>
      <p:ext uri="{BB962C8B-B14F-4D97-AF65-F5344CB8AC3E}">
        <p14:creationId xmlns="" xmlns:p14="http://schemas.microsoft.com/office/powerpoint/2010/main" val="199150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Areas most requiring attention</a:t>
            </a:r>
            <a:endParaRPr lang="en-AU" dirty="0"/>
          </a:p>
        </p:txBody>
      </p:sp>
      <p:sp>
        <p:nvSpPr>
          <p:cNvPr id="6" name="Text Placeholder 5"/>
          <p:cNvSpPr>
            <a:spLocks noGrp="1"/>
          </p:cNvSpPr>
          <p:nvPr>
            <p:ph type="body" sz="quarter" idx="10"/>
          </p:nvPr>
        </p:nvSpPr>
        <p:spPr/>
        <p:txBody>
          <a:bodyPr/>
          <a:lstStyle/>
          <a:p>
            <a:pPr marL="0" indent="0">
              <a:buNone/>
            </a:pPr>
            <a:r>
              <a:rPr lang="en-AU" b="1" dirty="0" smtClean="0"/>
              <a:t>Gold</a:t>
            </a:r>
          </a:p>
        </p:txBody>
      </p:sp>
      <p:sp>
        <p:nvSpPr>
          <p:cNvPr id="2" name="Text Placeholder 1"/>
          <p:cNvSpPr>
            <a:spLocks noGrp="1"/>
          </p:cNvSpPr>
          <p:nvPr>
            <p:ph type="body" sz="quarter" idx="11"/>
          </p:nvPr>
        </p:nvSpPr>
        <p:spPr/>
        <p:txBody>
          <a:bodyPr/>
          <a:lstStyle/>
          <a:p>
            <a:pPr marL="0" indent="0">
              <a:buNone/>
            </a:pPr>
            <a:r>
              <a:rPr lang="en-AU" b="1" dirty="0" smtClean="0"/>
              <a:t>Mining Industry</a:t>
            </a:r>
            <a:endParaRPr lang="en-AU" b="1" dirty="0"/>
          </a:p>
        </p:txBody>
      </p:sp>
      <p:sp>
        <p:nvSpPr>
          <p:cNvPr id="7" name="TextBox 6"/>
          <p:cNvSpPr txBox="1"/>
          <p:nvPr/>
        </p:nvSpPr>
        <p:spPr>
          <a:xfrm>
            <a:off x="3707904" y="6444044"/>
            <a:ext cx="5400600" cy="369332"/>
          </a:xfrm>
          <a:prstGeom prst="rect">
            <a:avLst/>
          </a:prstGeom>
          <a:solidFill>
            <a:schemeClr val="bg1"/>
          </a:solidFill>
        </p:spPr>
        <p:txBody>
          <a:bodyPr wrap="square" rtlCol="0">
            <a:spAutoFit/>
          </a:bodyPr>
          <a:lstStyle/>
          <a:p>
            <a:r>
              <a:rPr lang="en-AU" dirty="0" smtClean="0"/>
              <a:t>Require attention in more than 40% of diagnostics</a:t>
            </a:r>
            <a:endParaRPr lang="en-AU" dirty="0"/>
          </a:p>
        </p:txBody>
      </p:sp>
      <p:graphicFrame>
        <p:nvGraphicFramePr>
          <p:cNvPr id="9" name="Table 8"/>
          <p:cNvGraphicFramePr>
            <a:graphicFrameLocks noGrp="1"/>
          </p:cNvGraphicFramePr>
          <p:nvPr/>
        </p:nvGraphicFramePr>
        <p:xfrm>
          <a:off x="4788024" y="2132856"/>
          <a:ext cx="3960440" cy="3517784"/>
        </p:xfrm>
        <a:graphic>
          <a:graphicData uri="http://schemas.openxmlformats.org/drawingml/2006/table">
            <a:tbl>
              <a:tblPr>
                <a:tableStyleId>{69C7853C-536D-4A76-A0AE-DD22124D55A5}</a:tableStyleId>
              </a:tblPr>
              <a:tblGrid>
                <a:gridCol w="3960440"/>
              </a:tblGrid>
              <a:tr h="692665">
                <a:tc>
                  <a:txBody>
                    <a:bodyPr/>
                    <a:lstStyle/>
                    <a:p>
                      <a:pPr algn="l" fontAlgn="b"/>
                      <a:r>
                        <a:rPr lang="en-AU" sz="1600" u="none" strike="noStrike" dirty="0"/>
                        <a:t>Understanding of performance and opportunities</a:t>
                      </a:r>
                      <a:endParaRPr lang="en-AU" sz="1600" b="0" i="0" u="none" strike="noStrike" dirty="0">
                        <a:solidFill>
                          <a:srgbClr val="000000"/>
                        </a:solidFill>
                        <a:latin typeface="Calibri"/>
                      </a:endParaRPr>
                    </a:p>
                  </a:txBody>
                  <a:tcPr marL="8328" marR="8328" marT="8328" marB="0" anchor="b"/>
                </a:tc>
              </a:tr>
              <a:tr h="578410">
                <a:tc>
                  <a:txBody>
                    <a:bodyPr/>
                    <a:lstStyle/>
                    <a:p>
                      <a:pPr algn="l" fontAlgn="b"/>
                      <a:r>
                        <a:rPr lang="en-AU" sz="1600" u="none" strike="noStrike"/>
                        <a:t>Targets, performance indicators (KPI) and motivation</a:t>
                      </a:r>
                      <a:endParaRPr lang="en-AU" sz="1600" b="0" i="0" u="none" strike="noStrike">
                        <a:solidFill>
                          <a:srgbClr val="000000"/>
                        </a:solidFill>
                        <a:latin typeface="Calibri"/>
                      </a:endParaRPr>
                    </a:p>
                  </a:txBody>
                  <a:tcPr marL="8328" marR="8328" marT="8328" marB="0" anchor="b"/>
                </a:tc>
              </a:tr>
              <a:tr h="349903">
                <a:tc>
                  <a:txBody>
                    <a:bodyPr/>
                    <a:lstStyle/>
                    <a:p>
                      <a:pPr algn="l" fontAlgn="b"/>
                      <a:r>
                        <a:rPr lang="en-AU" sz="1600" u="none" strike="noStrike"/>
                        <a:t>Awareness and training</a:t>
                      </a:r>
                      <a:endParaRPr lang="en-AU" sz="1600" b="0" i="0" u="none" strike="noStrike">
                        <a:solidFill>
                          <a:srgbClr val="000000"/>
                        </a:solidFill>
                        <a:latin typeface="Calibri"/>
                      </a:endParaRPr>
                    </a:p>
                  </a:txBody>
                  <a:tcPr marL="8328" marR="8328" marT="8328" marB="0" anchor="b"/>
                </a:tc>
              </a:tr>
              <a:tr h="464157">
                <a:tc>
                  <a:txBody>
                    <a:bodyPr/>
                    <a:lstStyle/>
                    <a:p>
                      <a:pPr algn="l" fontAlgn="b"/>
                      <a:r>
                        <a:rPr lang="en-AU" sz="1600" u="none" strike="noStrike" dirty="0"/>
                        <a:t>Reporting, feedback and control systems</a:t>
                      </a:r>
                      <a:endParaRPr lang="en-AU" sz="1600" b="0" i="0" u="none" strike="noStrike" dirty="0">
                        <a:solidFill>
                          <a:srgbClr val="000000"/>
                        </a:solidFill>
                        <a:latin typeface="Calibri"/>
                      </a:endParaRPr>
                    </a:p>
                  </a:txBody>
                  <a:tcPr marL="8328" marR="8328" marT="8328" marB="0" anchor="b"/>
                </a:tc>
              </a:tr>
              <a:tr h="237244">
                <a:tc>
                  <a:txBody>
                    <a:bodyPr/>
                    <a:lstStyle/>
                    <a:p>
                      <a:pPr algn="l" fontAlgn="b"/>
                      <a:r>
                        <a:rPr lang="en-AU" sz="1600" u="none" strike="noStrike" dirty="0"/>
                        <a:t>Accountabilities</a:t>
                      </a:r>
                      <a:endParaRPr lang="en-AU" sz="1600" b="0" i="0" u="none" strike="noStrike" dirty="0">
                        <a:solidFill>
                          <a:srgbClr val="000000"/>
                        </a:solidFill>
                        <a:latin typeface="Calibri"/>
                      </a:endParaRPr>
                    </a:p>
                  </a:txBody>
                  <a:tcPr marL="8328" marR="8328" marT="8328" marB="0" anchor="b"/>
                </a:tc>
              </a:tr>
              <a:tr h="237244">
                <a:tc>
                  <a:txBody>
                    <a:bodyPr/>
                    <a:lstStyle/>
                    <a:p>
                      <a:pPr algn="l" fontAlgn="b"/>
                      <a:r>
                        <a:rPr lang="en-AU" sz="1600" u="none" strike="noStrike" dirty="0"/>
                        <a:t>Auditing progress</a:t>
                      </a:r>
                      <a:endParaRPr lang="en-AU" sz="1600" b="0" i="0" u="none" strike="noStrike" dirty="0">
                        <a:solidFill>
                          <a:srgbClr val="000000"/>
                        </a:solidFill>
                        <a:latin typeface="Calibri"/>
                      </a:endParaRPr>
                    </a:p>
                  </a:txBody>
                  <a:tcPr marL="8328" marR="8328" marT="8328" marB="0" anchor="b"/>
                </a:tc>
              </a:tr>
              <a:tr h="578410">
                <a:tc>
                  <a:txBody>
                    <a:bodyPr/>
                    <a:lstStyle/>
                    <a:p>
                      <a:pPr algn="l" fontAlgn="b"/>
                      <a:r>
                        <a:rPr lang="en-AU" sz="1600" u="none" strike="noStrike"/>
                        <a:t>Optimising purchasing within supply agreement</a:t>
                      </a:r>
                      <a:endParaRPr lang="en-AU" sz="1600" b="0" i="0" u="none" strike="noStrike">
                        <a:solidFill>
                          <a:srgbClr val="000000"/>
                        </a:solidFill>
                        <a:latin typeface="Calibri"/>
                      </a:endParaRPr>
                    </a:p>
                  </a:txBody>
                  <a:tcPr marL="8328" marR="8328" marT="8328" marB="0" anchor="b"/>
                </a:tc>
              </a:tr>
              <a:tr h="349903">
                <a:tc>
                  <a:txBody>
                    <a:bodyPr/>
                    <a:lstStyle/>
                    <a:p>
                      <a:pPr algn="l" fontAlgn="b"/>
                      <a:r>
                        <a:rPr lang="en-AU" sz="1600" u="none" strike="noStrike" dirty="0"/>
                        <a:t>Innovation and new technology</a:t>
                      </a:r>
                      <a:endParaRPr lang="en-AU" sz="1600" b="0" i="0" u="none" strike="noStrike" dirty="0">
                        <a:solidFill>
                          <a:srgbClr val="000000"/>
                        </a:solidFill>
                        <a:latin typeface="Calibri"/>
                      </a:endParaRPr>
                    </a:p>
                  </a:txBody>
                  <a:tcPr marL="8328" marR="8328" marT="8328" marB="0" anchor="b"/>
                </a:tc>
              </a:tr>
            </a:tbl>
          </a:graphicData>
        </a:graphic>
      </p:graphicFrame>
      <p:graphicFrame>
        <p:nvGraphicFramePr>
          <p:cNvPr id="8" name="Table 7"/>
          <p:cNvGraphicFramePr>
            <a:graphicFrameLocks noGrp="1"/>
          </p:cNvGraphicFramePr>
          <p:nvPr/>
        </p:nvGraphicFramePr>
        <p:xfrm>
          <a:off x="539552" y="2132856"/>
          <a:ext cx="3312368" cy="2376264"/>
        </p:xfrm>
        <a:graphic>
          <a:graphicData uri="http://schemas.openxmlformats.org/drawingml/2006/table">
            <a:tbl>
              <a:tblPr>
                <a:tableStyleId>{69C7853C-536D-4A76-A0AE-DD22124D55A5}</a:tableStyleId>
              </a:tblPr>
              <a:tblGrid>
                <a:gridCol w="3312368"/>
              </a:tblGrid>
              <a:tr h="299851">
                <a:tc>
                  <a:txBody>
                    <a:bodyPr/>
                    <a:lstStyle/>
                    <a:p>
                      <a:pPr marL="0" algn="l" defTabSz="914400" rtl="0" eaLnBrk="1" fontAlgn="b" latinLnBrk="0" hangingPunct="1"/>
                      <a:r>
                        <a:rPr lang="en-AU" sz="1600" u="none" strike="noStrike" kern="1200" dirty="0">
                          <a:solidFill>
                            <a:schemeClr val="dk1"/>
                          </a:solidFill>
                          <a:latin typeface="+mn-lt"/>
                          <a:ea typeface="+mn-ea"/>
                          <a:cs typeface="+mn-cs"/>
                        </a:rPr>
                        <a:t>Awareness and training</a:t>
                      </a:r>
                    </a:p>
                  </a:txBody>
                  <a:tcPr marL="9525" marR="9525" marT="9525" marB="0"/>
                </a:tc>
              </a:tr>
              <a:tr h="299851">
                <a:tc>
                  <a:txBody>
                    <a:bodyPr/>
                    <a:lstStyle/>
                    <a:p>
                      <a:pPr marL="0" algn="l" defTabSz="914400" rtl="0" eaLnBrk="1" fontAlgn="b" latinLnBrk="0" hangingPunct="1"/>
                      <a:r>
                        <a:rPr lang="en-AU" sz="1600" u="none" strike="noStrike" kern="1200" dirty="0">
                          <a:solidFill>
                            <a:schemeClr val="dk1"/>
                          </a:solidFill>
                          <a:latin typeface="+mn-lt"/>
                          <a:ea typeface="+mn-ea"/>
                          <a:cs typeface="+mn-cs"/>
                        </a:rPr>
                        <a:t>Auditing progress</a:t>
                      </a:r>
                    </a:p>
                  </a:txBody>
                  <a:tcPr marL="9525" marR="9525" marT="9525" marB="0"/>
                </a:tc>
              </a:tr>
              <a:tr h="299851">
                <a:tc>
                  <a:txBody>
                    <a:bodyPr/>
                    <a:lstStyle/>
                    <a:p>
                      <a:pPr marL="0" algn="l" defTabSz="914400" rtl="0" eaLnBrk="1" fontAlgn="b" latinLnBrk="0" hangingPunct="1"/>
                      <a:r>
                        <a:rPr lang="en-AU" sz="1600" u="none" strike="noStrike" kern="1200" dirty="0">
                          <a:solidFill>
                            <a:schemeClr val="dk1"/>
                          </a:solidFill>
                          <a:latin typeface="+mn-lt"/>
                          <a:ea typeface="+mn-ea"/>
                          <a:cs typeface="+mn-cs"/>
                        </a:rPr>
                        <a:t>Energy operating budgets</a:t>
                      </a:r>
                    </a:p>
                  </a:txBody>
                  <a:tcPr marL="9525" marR="9525" marT="9525" marB="0"/>
                </a:tc>
              </a:tr>
              <a:tr h="588430">
                <a:tc>
                  <a:txBody>
                    <a:bodyPr/>
                    <a:lstStyle/>
                    <a:p>
                      <a:pPr marL="0" algn="l" defTabSz="914400" rtl="0" eaLnBrk="1" fontAlgn="b" latinLnBrk="0" hangingPunct="1"/>
                      <a:r>
                        <a:rPr lang="en-AU" sz="1600" u="none" strike="noStrike" kern="1200" dirty="0">
                          <a:solidFill>
                            <a:schemeClr val="dk1"/>
                          </a:solidFill>
                          <a:latin typeface="+mn-lt"/>
                          <a:ea typeface="+mn-ea"/>
                          <a:cs typeface="+mn-cs"/>
                        </a:rPr>
                        <a:t>Targets, performance indicators (KPI) and motivation</a:t>
                      </a:r>
                    </a:p>
                  </a:txBody>
                  <a:tcPr marL="9525" marR="9525" marT="9525" marB="0"/>
                </a:tc>
              </a:tr>
              <a:tr h="299851">
                <a:tc>
                  <a:txBody>
                    <a:bodyPr/>
                    <a:lstStyle/>
                    <a:p>
                      <a:pPr marL="0" algn="l" defTabSz="914400" rtl="0" eaLnBrk="1" fontAlgn="b" latinLnBrk="0" hangingPunct="1"/>
                      <a:r>
                        <a:rPr lang="en-AU" sz="1600" u="none" strike="noStrike" kern="1200" dirty="0">
                          <a:solidFill>
                            <a:schemeClr val="dk1"/>
                          </a:solidFill>
                          <a:latin typeface="+mn-lt"/>
                          <a:ea typeface="+mn-ea"/>
                          <a:cs typeface="+mn-cs"/>
                        </a:rPr>
                        <a:t>Accountabilities</a:t>
                      </a:r>
                    </a:p>
                  </a:txBody>
                  <a:tcPr marL="9525" marR="9525" marT="9525" marB="0"/>
                </a:tc>
              </a:tr>
              <a:tr h="588430">
                <a:tc>
                  <a:txBody>
                    <a:bodyPr/>
                    <a:lstStyle/>
                    <a:p>
                      <a:pPr marL="0" algn="l" defTabSz="914400" rtl="0" eaLnBrk="1" fontAlgn="b" latinLnBrk="0" hangingPunct="1"/>
                      <a:r>
                        <a:rPr lang="en-AU" sz="1600" u="none" strike="noStrike" kern="1200" dirty="0">
                          <a:solidFill>
                            <a:schemeClr val="dk1"/>
                          </a:solidFill>
                          <a:latin typeface="+mn-lt"/>
                          <a:ea typeface="+mn-ea"/>
                          <a:cs typeface="+mn-cs"/>
                        </a:rPr>
                        <a:t>Energy cost performance in the past 12 months</a:t>
                      </a:r>
                    </a:p>
                  </a:txBody>
                  <a:tcPr marL="9525" marR="9525" marT="9525" marB="0"/>
                </a:tc>
              </a:tr>
            </a:tbl>
          </a:graphicData>
        </a:graphic>
      </p:graphicFrame>
    </p:spTree>
    <p:extLst>
      <p:ext uri="{BB962C8B-B14F-4D97-AF65-F5344CB8AC3E}">
        <p14:creationId xmlns="" xmlns:p14="http://schemas.microsoft.com/office/powerpoint/2010/main" val="199150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4526850" y="4816598"/>
            <a:ext cx="1197278" cy="1204690"/>
          </a:xfrm>
          <a:prstGeom prst="rect">
            <a:avLst/>
          </a:prstGeom>
          <a:noFill/>
          <a:ln w="9525">
            <a:noFill/>
            <a:miter lim="800000"/>
            <a:headEnd/>
            <a:tailEnd/>
          </a:ln>
          <a:effectLst/>
        </p:spPr>
      </p:pic>
      <p:sp>
        <p:nvSpPr>
          <p:cNvPr id="5" name="Rectangle 4"/>
          <p:cNvSpPr/>
          <p:nvPr/>
        </p:nvSpPr>
        <p:spPr>
          <a:xfrm>
            <a:off x="4499992" y="1988840"/>
            <a:ext cx="410445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AU" sz="1600" b="1" dirty="0" smtClean="0">
                <a:solidFill>
                  <a:schemeClr val="tx2"/>
                </a:solidFill>
                <a:latin typeface="+mj-lt"/>
              </a:rPr>
              <a:t>Meet our people</a:t>
            </a:r>
          </a:p>
          <a:p>
            <a:r>
              <a:rPr lang="en-AU" sz="1400" dirty="0" smtClean="0">
                <a:solidFill>
                  <a:srgbClr val="5E5F61"/>
                </a:solidFill>
              </a:rPr>
              <a:t>Brisbane | Canberra | Melbourne | Perth | Sydney</a:t>
            </a:r>
          </a:p>
          <a:p>
            <a:endParaRPr lang="en-AU" sz="1600" dirty="0" smtClean="0">
              <a:solidFill>
                <a:srgbClr val="5E5F61"/>
              </a:solidFill>
            </a:endParaRPr>
          </a:p>
          <a:p>
            <a:r>
              <a:rPr lang="en-AU" sz="1600" b="1" dirty="0" smtClean="0">
                <a:solidFill>
                  <a:schemeClr val="tx2"/>
                </a:solidFill>
                <a:latin typeface="+mj-lt"/>
              </a:rPr>
              <a:t>Follow us</a:t>
            </a:r>
          </a:p>
          <a:p>
            <a:r>
              <a:rPr lang="en-AU" sz="1400" dirty="0" smtClean="0">
                <a:solidFill>
                  <a:srgbClr val="5E5F61"/>
                </a:solidFill>
              </a:rPr>
              <a:t>       @</a:t>
            </a:r>
            <a:r>
              <a:rPr lang="en-AU" sz="1400" dirty="0" err="1" smtClean="0">
                <a:solidFill>
                  <a:srgbClr val="5E5F61"/>
                </a:solidFill>
              </a:rPr>
              <a:t>energetics_au</a:t>
            </a:r>
            <a:endParaRPr lang="en-AU" sz="1400" dirty="0" smtClean="0">
              <a:solidFill>
                <a:srgbClr val="5E5F61"/>
              </a:solidFill>
            </a:endParaRPr>
          </a:p>
          <a:p>
            <a:r>
              <a:rPr lang="en-AU" sz="1400" dirty="0" smtClean="0">
                <a:solidFill>
                  <a:srgbClr val="5E5F61"/>
                </a:solidFill>
              </a:rPr>
              <a:t>              </a:t>
            </a:r>
            <a:br>
              <a:rPr lang="en-AU" sz="1400" dirty="0" smtClean="0">
                <a:solidFill>
                  <a:srgbClr val="5E5F61"/>
                </a:solidFill>
              </a:rPr>
            </a:br>
            <a:r>
              <a:rPr lang="en-AU" sz="1400" dirty="0" smtClean="0">
                <a:solidFill>
                  <a:srgbClr val="5E5F61"/>
                </a:solidFill>
              </a:rPr>
              <a:t>       </a:t>
            </a:r>
            <a:r>
              <a:rPr lang="en-AU" sz="1400" dirty="0" err="1" smtClean="0">
                <a:solidFill>
                  <a:srgbClr val="5E5F61"/>
                </a:solidFill>
              </a:rPr>
              <a:t>Linkedin.com/company/energetics</a:t>
            </a:r>
            <a:r>
              <a:rPr lang="en-AU" sz="1400" dirty="0" smtClean="0">
                <a:solidFill>
                  <a:srgbClr val="5E5F61"/>
                </a:solidFill>
              </a:rPr>
              <a:t>-pt-ltd</a:t>
            </a:r>
          </a:p>
          <a:p>
            <a:endParaRPr lang="en-AU" sz="1600" dirty="0" smtClean="0">
              <a:solidFill>
                <a:srgbClr val="5E5F61"/>
              </a:solidFill>
            </a:endParaRPr>
          </a:p>
          <a:p>
            <a:r>
              <a:rPr lang="en-AU" sz="1600" b="1" dirty="0" smtClean="0">
                <a:solidFill>
                  <a:schemeClr val="tx2"/>
                </a:solidFill>
                <a:latin typeface="+mj-lt"/>
              </a:rPr>
              <a:t>Subscribe</a:t>
            </a:r>
          </a:p>
          <a:p>
            <a:r>
              <a:rPr lang="en-AU" sz="1400" b="1" dirty="0" smtClean="0">
                <a:solidFill>
                  <a:srgbClr val="5E5F61"/>
                </a:solidFill>
              </a:rPr>
              <a:t>www.energetics.com.au</a:t>
            </a:r>
          </a:p>
          <a:p>
            <a:r>
              <a:rPr lang="en-AU" sz="1400" dirty="0" smtClean="0">
                <a:solidFill>
                  <a:srgbClr val="5E5F61"/>
                </a:solidFill>
              </a:rPr>
              <a:t>Energetics’ free newsletter provides companies with insight into energy and carbon issues.</a:t>
            </a:r>
            <a:endParaRPr lang="en-AU" sz="1400" dirty="0">
              <a:solidFill>
                <a:srgbClr val="5E5F61"/>
              </a:solidFill>
            </a:endParaRPr>
          </a:p>
        </p:txBody>
      </p:sp>
      <p:pic>
        <p:nvPicPr>
          <p:cNvPr id="1026" name="Picture 2" descr="C:\Documents and Settings\Beshayc\Desktop\australia.png"/>
          <p:cNvPicPr>
            <a:picLocks noChangeAspect="1" noChangeArrowheads="1"/>
          </p:cNvPicPr>
          <p:nvPr/>
        </p:nvPicPr>
        <p:blipFill>
          <a:blip r:embed="rId3" cstate="print"/>
          <a:srcRect/>
          <a:stretch>
            <a:fillRect/>
          </a:stretch>
        </p:blipFill>
        <p:spPr bwMode="auto">
          <a:xfrm>
            <a:off x="795914" y="1988840"/>
            <a:ext cx="3056006" cy="2716450"/>
          </a:xfrm>
          <a:prstGeom prst="rect">
            <a:avLst/>
          </a:prstGeom>
          <a:noFill/>
        </p:spPr>
      </p:pic>
      <p:pic>
        <p:nvPicPr>
          <p:cNvPr id="2" name="Picture 2"/>
          <p:cNvPicPr>
            <a:picLocks noChangeAspect="1" noChangeArrowheads="1"/>
          </p:cNvPicPr>
          <p:nvPr/>
        </p:nvPicPr>
        <p:blipFill>
          <a:blip r:embed="rId4" cstate="print"/>
          <a:srcRect/>
          <a:stretch>
            <a:fillRect/>
          </a:stretch>
        </p:blipFill>
        <p:spPr bwMode="auto">
          <a:xfrm>
            <a:off x="4608031" y="3393024"/>
            <a:ext cx="252001" cy="25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608032" y="2996952"/>
            <a:ext cx="252000" cy="25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944688" y="0"/>
            <a:ext cx="1836738" cy="792163"/>
          </a:xfrm>
          <a:prstGeom prst="rect">
            <a:avLst/>
          </a:prstGeom>
          <a:solidFill>
            <a:schemeClr val="bg1"/>
          </a:solidFill>
          <a:ln w="25400">
            <a:solidFill>
              <a:srgbClr val="F58025"/>
            </a:solidFill>
            <a:miter lim="800000"/>
            <a:headEnd/>
            <a:tailEnd/>
          </a:ln>
        </p:spPr>
        <p:txBody>
          <a:bodyPr/>
          <a:lstStyle/>
          <a:p>
            <a:r>
              <a:rPr lang="en-AU" sz="1400" b="1">
                <a:solidFill>
                  <a:srgbClr val="F58025"/>
                </a:solidFill>
                <a:cs typeface="Arial" pitchFamily="34" charset="0"/>
              </a:rPr>
              <a:t>CUSTOM LAYOUT</a:t>
            </a:r>
          </a:p>
          <a:p>
            <a:r>
              <a:rPr lang="en-AU" sz="1400">
                <a:solidFill>
                  <a:srgbClr val="F58025"/>
                </a:solidFill>
                <a:cs typeface="Arial" pitchFamily="34" charset="0"/>
              </a:rPr>
              <a:t>Do not delete this page. </a:t>
            </a:r>
          </a:p>
        </p:txBody>
      </p:sp>
    </p:spTree>
    <p:extLst>
      <p:ext uri="{BB962C8B-B14F-4D97-AF65-F5344CB8AC3E}">
        <p14:creationId xmlns="" xmlns:p14="http://schemas.microsoft.com/office/powerpoint/2010/main" val="293579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AFSL Disclaimer</a:t>
            </a:r>
            <a:endParaRPr lang="en-AU" dirty="0"/>
          </a:p>
        </p:txBody>
      </p:sp>
      <p:sp>
        <p:nvSpPr>
          <p:cNvPr id="4" name="Text Placeholder 3"/>
          <p:cNvSpPr>
            <a:spLocks noGrp="1"/>
          </p:cNvSpPr>
          <p:nvPr>
            <p:ph type="body" sz="quarter" idx="10"/>
          </p:nvPr>
        </p:nvSpPr>
        <p:spPr/>
        <p:txBody>
          <a:bodyPr/>
          <a:lstStyle/>
          <a:p>
            <a:r>
              <a:rPr lang="en-US" sz="1200" b="0" dirty="0"/>
              <a:t>The information contained in this presentation is for information purposes only and is not intended to be financial product or investment advice or a recommendation. </a:t>
            </a:r>
            <a:endParaRPr lang="en-US" sz="1200" b="0" dirty="0" smtClean="0"/>
          </a:p>
          <a:p>
            <a:r>
              <a:rPr lang="en-US" sz="1200" b="0" dirty="0" smtClean="0"/>
              <a:t>Energetics </a:t>
            </a:r>
            <a:r>
              <a:rPr lang="en-US" sz="1200" b="0" dirty="0"/>
              <a:t>is </a:t>
            </a:r>
            <a:r>
              <a:rPr lang="en-US" sz="1200" b="0" dirty="0" err="1"/>
              <a:t>authorised</a:t>
            </a:r>
            <a:r>
              <a:rPr lang="en-US" sz="1200" b="0" dirty="0"/>
              <a:t> to provide financial product advice on derivatives to wholesale clients under the Corporations Act 2001 </a:t>
            </a:r>
            <a:r>
              <a:rPr lang="en-US" sz="1200" dirty="0"/>
              <a:t>AFSL No: 329935. </a:t>
            </a:r>
            <a:endParaRPr lang="en-US" sz="1200" dirty="0" smtClean="0"/>
          </a:p>
          <a:p>
            <a:r>
              <a:rPr lang="en-US" sz="1200" b="0" dirty="0" smtClean="0"/>
              <a:t>In </a:t>
            </a:r>
            <a:r>
              <a:rPr lang="en-US" sz="1200" b="0" dirty="0"/>
              <a:t>providing information and advice to you, we rely on the accuracy of information provided by you and your company. This presentation has been prepared without taking into account the objectives, financial situation or needs of any individual. Before making an investment decision, prospective investors should consider the appropriateness of the information having regard to their own objectives, financial situation and needs and seek legal and taxation advice appropriate to their jurisdiction. Statements made in this presentation are made as at the date of the presentation unless otherwise stated. </a:t>
            </a:r>
            <a:endParaRPr lang="en-AU" sz="1200" dirty="0"/>
          </a:p>
        </p:txBody>
      </p:sp>
      <p:sp>
        <p:nvSpPr>
          <p:cNvPr id="5" name="Text Placeholder 4"/>
          <p:cNvSpPr>
            <a:spLocks noGrp="1"/>
          </p:cNvSpPr>
          <p:nvPr>
            <p:ph type="body" sz="quarter" idx="11"/>
          </p:nvPr>
        </p:nvSpPr>
        <p:spPr/>
        <p:txBody>
          <a:bodyPr/>
          <a:lstStyle/>
          <a:p>
            <a:r>
              <a:rPr lang="en-US" sz="1200" dirty="0"/>
              <a:t>Past performance </a:t>
            </a:r>
            <a:r>
              <a:rPr lang="en-US" sz="1200" b="0" dirty="0"/>
              <a:t>Past performance information given in this presentation is given for illustrative purposes only and should not be relied upon as (and is not) an indication of future performance. </a:t>
            </a:r>
            <a:endParaRPr lang="en-US" sz="1200" b="0" dirty="0" smtClean="0"/>
          </a:p>
          <a:p>
            <a:r>
              <a:rPr lang="en-US" sz="1200" dirty="0" smtClean="0"/>
              <a:t>Future </a:t>
            </a:r>
            <a:r>
              <a:rPr lang="en-US" sz="1200" dirty="0"/>
              <a:t>performance </a:t>
            </a:r>
            <a:r>
              <a:rPr lang="en-US" sz="1200" b="0" dirty="0"/>
              <a:t>Forward-looking statements, opinions and estimates provided in this presentation are based on assumptions and contingencies which are subject to change without notice, as are statements about market and industry trends, which are based on interpretations of current market conditions. </a:t>
            </a:r>
            <a:endParaRPr lang="en-US" sz="1200" b="0" dirty="0" smtClean="0"/>
          </a:p>
          <a:p>
            <a:r>
              <a:rPr lang="en-US" sz="1200" b="0" dirty="0" smtClean="0"/>
              <a:t>Forward-looking </a:t>
            </a:r>
            <a:r>
              <a:rPr lang="en-US" sz="1200" b="0" dirty="0"/>
              <a:t>statements including projections, guidance on future earnings and estimates are provided as a general guide only and should not be relied upon as an indication or guarantee of future performance. Actual results, performance or achievements may vary materially for many projections because events and actual circumstances frequently do not occur as forecast and these differences can be material. </a:t>
            </a:r>
          </a:p>
          <a:p>
            <a:endParaRPr lang="en-AU"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Sectors included in this data set</a:t>
            </a:r>
            <a:endParaRPr lang="en-AU" dirty="0"/>
          </a:p>
        </p:txBody>
      </p:sp>
      <p:sp>
        <p:nvSpPr>
          <p:cNvPr id="11" name="Text Placeholder 1"/>
          <p:cNvSpPr txBox="1">
            <a:spLocks/>
          </p:cNvSpPr>
          <p:nvPr/>
        </p:nvSpPr>
        <p:spPr>
          <a:xfrm>
            <a:off x="539552" y="1556990"/>
            <a:ext cx="3528392" cy="4032250"/>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Pct val="100000"/>
              <a:buFont typeface="Arial" pitchFamily="34" charset="0"/>
              <a:buNone/>
              <a:tabLst/>
              <a:defRPr/>
            </a:pPr>
            <a:r>
              <a:rPr kumimoji="0" lang="en-AU" sz="2000" b="1" i="0" u="none" strike="noStrike" kern="1200" cap="none" spc="0" normalizeH="0" baseline="0" noProof="0" dirty="0" smtClean="0">
                <a:ln>
                  <a:noFill/>
                </a:ln>
                <a:solidFill>
                  <a:srgbClr val="3E3A39"/>
                </a:solidFill>
                <a:effectLst/>
                <a:uLnTx/>
                <a:uFillTx/>
                <a:latin typeface="+mn-lt"/>
                <a:ea typeface="+mn-ea"/>
                <a:cs typeface="+mn-cs"/>
              </a:rPr>
              <a:t>Mining Industry</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r>
              <a:rPr kumimoji="0" lang="en-AU" sz="2000" b="0" i="0" u="none" strike="noStrike" kern="1200" cap="none" spc="0" normalizeH="0" baseline="0" noProof="0" dirty="0" smtClean="0">
                <a:ln>
                  <a:noFill/>
                </a:ln>
                <a:solidFill>
                  <a:srgbClr val="3E3A39"/>
                </a:solidFill>
                <a:effectLst/>
                <a:uLnTx/>
                <a:uFillTx/>
                <a:latin typeface="+mn-lt"/>
                <a:ea typeface="+mn-ea"/>
                <a:cs typeface="+mn-cs"/>
              </a:rPr>
              <a:t>201 diagnostic sessions</a:t>
            </a:r>
          </a:p>
          <a:p>
            <a:pPr marL="355600" lvl="1" indent="-355600" eaLnBrk="0" fontAlgn="base" hangingPunct="0">
              <a:spcBef>
                <a:spcPts val="600"/>
              </a:spcBef>
              <a:spcAft>
                <a:spcPts val="600"/>
              </a:spcAft>
              <a:buSzPct val="100000"/>
              <a:buFont typeface="Arial" pitchFamily="34" charset="0"/>
              <a:buChar char="•"/>
              <a:defRPr/>
            </a:pPr>
            <a:r>
              <a:rPr lang="en-AU" sz="2000" dirty="0" smtClean="0">
                <a:solidFill>
                  <a:srgbClr val="3E3A39"/>
                </a:solidFill>
              </a:rPr>
              <a:t>Non-Ferrous includes Nickel, Copper, Zinc, Bauxite</a:t>
            </a:r>
          </a:p>
          <a:p>
            <a:pPr marL="355600" lvl="1" indent="-355600" eaLnBrk="0" fontAlgn="base" hangingPunct="0">
              <a:spcBef>
                <a:spcPts val="600"/>
              </a:spcBef>
              <a:spcAft>
                <a:spcPts val="600"/>
              </a:spcAft>
              <a:buSzPct val="100000"/>
              <a:buFont typeface="Arial" pitchFamily="34" charset="0"/>
              <a:buChar char="•"/>
              <a:defRPr/>
            </a:pPr>
            <a:r>
              <a:rPr lang="en-AU" sz="2000" dirty="0" smtClean="0">
                <a:solidFill>
                  <a:srgbClr val="3E3A39"/>
                </a:solidFill>
              </a:rPr>
              <a:t>Other mining is Salt, Diamonds, Mineral sands</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endParaRPr kumimoji="0" lang="en-AU" sz="2000" b="0" i="0" u="none" strike="noStrike" kern="1200" cap="none" spc="0" normalizeH="0" baseline="0" noProof="0" dirty="0" smtClean="0">
              <a:ln>
                <a:noFill/>
              </a:ln>
              <a:solidFill>
                <a:srgbClr val="3E3A39"/>
              </a:solidFill>
              <a:effectLst/>
              <a:uLnTx/>
              <a:uFillTx/>
              <a:latin typeface="+mn-lt"/>
              <a:ea typeface="+mn-ea"/>
              <a:cs typeface="+mn-cs"/>
            </a:endParaRPr>
          </a:p>
        </p:txBody>
      </p:sp>
      <p:pic>
        <p:nvPicPr>
          <p:cNvPr id="1029" name="Picture 5"/>
          <p:cNvPicPr>
            <a:picLocks noChangeAspect="1" noChangeArrowheads="1"/>
          </p:cNvPicPr>
          <p:nvPr/>
        </p:nvPicPr>
        <p:blipFill>
          <a:blip r:embed="rId2" cstate="print"/>
          <a:srcRect l="18537" t="5609" r="21159" b="6954"/>
          <a:stretch>
            <a:fillRect/>
          </a:stretch>
        </p:blipFill>
        <p:spPr bwMode="auto">
          <a:xfrm>
            <a:off x="3995935" y="1916832"/>
            <a:ext cx="4892113" cy="4608512"/>
          </a:xfrm>
          <a:prstGeom prst="rect">
            <a:avLst/>
          </a:prstGeom>
          <a:noFill/>
          <a:ln w="9525">
            <a:noFill/>
            <a:miter lim="800000"/>
            <a:headEnd/>
            <a:tailEnd/>
          </a:ln>
          <a:effectLst/>
        </p:spPr>
      </p:pic>
    </p:spTree>
    <p:extLst>
      <p:ext uri="{BB962C8B-B14F-4D97-AF65-F5344CB8AC3E}">
        <p14:creationId xmlns="" xmlns:p14="http://schemas.microsoft.com/office/powerpoint/2010/main" val="80958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Countries included in this data set</a:t>
            </a:r>
            <a:endParaRPr lang="en-AU" dirty="0"/>
          </a:p>
        </p:txBody>
      </p:sp>
      <p:sp>
        <p:nvSpPr>
          <p:cNvPr id="9" name="Text Placeholder 5"/>
          <p:cNvSpPr>
            <a:spLocks noGrp="1"/>
          </p:cNvSpPr>
          <p:nvPr>
            <p:ph type="body" sz="quarter" idx="10"/>
          </p:nvPr>
        </p:nvSpPr>
        <p:spPr>
          <a:xfrm>
            <a:off x="539750" y="1556792"/>
            <a:ext cx="3960242" cy="4032250"/>
          </a:xfrm>
        </p:spPr>
        <p:txBody>
          <a:bodyPr/>
          <a:lstStyle/>
          <a:p>
            <a:pPr marL="0" indent="0">
              <a:buNone/>
            </a:pPr>
            <a:r>
              <a:rPr lang="en-AU" b="1" dirty="0" smtClean="0"/>
              <a:t>Gold Industry</a:t>
            </a:r>
          </a:p>
          <a:p>
            <a:pPr lvl="1"/>
            <a:r>
              <a:rPr lang="en-AU" dirty="0" smtClean="0"/>
              <a:t>19 diagnostic sessions</a:t>
            </a:r>
          </a:p>
          <a:p>
            <a:pPr lvl="1"/>
            <a:r>
              <a:rPr lang="en-AU" dirty="0" smtClean="0"/>
              <a:t>16 in Australia</a:t>
            </a:r>
          </a:p>
          <a:p>
            <a:pPr lvl="1"/>
            <a:r>
              <a:rPr lang="en-AU" dirty="0" smtClean="0"/>
              <a:t>3 in New Zealand</a:t>
            </a:r>
          </a:p>
        </p:txBody>
      </p:sp>
      <p:sp>
        <p:nvSpPr>
          <p:cNvPr id="11" name="Text Placeholder 1"/>
          <p:cNvSpPr txBox="1">
            <a:spLocks/>
          </p:cNvSpPr>
          <p:nvPr/>
        </p:nvSpPr>
        <p:spPr>
          <a:xfrm>
            <a:off x="4716016" y="1556990"/>
            <a:ext cx="3960242" cy="4032250"/>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Pct val="100000"/>
              <a:buFont typeface="Arial" pitchFamily="34" charset="0"/>
              <a:buNone/>
              <a:tabLst/>
              <a:defRPr/>
            </a:pPr>
            <a:r>
              <a:rPr kumimoji="0" lang="en-AU" sz="2000" b="1" i="0" u="none" strike="noStrike" kern="1200" cap="none" spc="0" normalizeH="0" baseline="0" noProof="0" dirty="0" smtClean="0">
                <a:ln>
                  <a:noFill/>
                </a:ln>
                <a:solidFill>
                  <a:srgbClr val="3E3A39"/>
                </a:solidFill>
                <a:effectLst/>
                <a:uLnTx/>
                <a:uFillTx/>
                <a:latin typeface="+mn-lt"/>
                <a:ea typeface="+mn-ea"/>
                <a:cs typeface="+mn-cs"/>
              </a:rPr>
              <a:t>Mining Industry</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r>
              <a:rPr kumimoji="0" lang="en-AU" sz="2000" b="0" i="0" u="none" strike="noStrike" kern="1200" cap="none" spc="0" normalizeH="0" baseline="0" noProof="0" dirty="0" smtClean="0">
                <a:ln>
                  <a:noFill/>
                </a:ln>
                <a:solidFill>
                  <a:srgbClr val="3E3A39"/>
                </a:solidFill>
                <a:effectLst/>
                <a:uLnTx/>
                <a:uFillTx/>
                <a:latin typeface="+mn-lt"/>
                <a:ea typeface="+mn-ea"/>
                <a:cs typeface="+mn-cs"/>
              </a:rPr>
              <a:t>201 diagnostic sessions</a:t>
            </a:r>
          </a:p>
        </p:txBody>
      </p:sp>
      <p:pic>
        <p:nvPicPr>
          <p:cNvPr id="1026" name="Picture 2"/>
          <p:cNvPicPr>
            <a:picLocks noChangeAspect="1" noChangeArrowheads="1"/>
          </p:cNvPicPr>
          <p:nvPr/>
        </p:nvPicPr>
        <p:blipFill>
          <a:blip r:embed="rId2" cstate="print"/>
          <a:srcRect/>
          <a:stretch>
            <a:fillRect/>
          </a:stretch>
        </p:blipFill>
        <p:spPr bwMode="auto">
          <a:xfrm>
            <a:off x="3898470" y="2492897"/>
            <a:ext cx="4842926" cy="4365104"/>
          </a:xfrm>
          <a:prstGeom prst="rect">
            <a:avLst/>
          </a:prstGeom>
          <a:noFill/>
          <a:ln w="9525">
            <a:noFill/>
            <a:miter lim="800000"/>
            <a:headEnd/>
            <a:tailEnd/>
          </a:ln>
          <a:effectLst/>
        </p:spPr>
      </p:pic>
    </p:spTree>
    <p:extLst>
      <p:ext uri="{BB962C8B-B14F-4D97-AF65-F5344CB8AC3E}">
        <p14:creationId xmlns="" xmlns:p14="http://schemas.microsoft.com/office/powerpoint/2010/main" val="80958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Companies included in this data set</a:t>
            </a:r>
            <a:endParaRPr lang="en-AU" dirty="0"/>
          </a:p>
        </p:txBody>
      </p:sp>
      <p:sp>
        <p:nvSpPr>
          <p:cNvPr id="9" name="Text Placeholder 5"/>
          <p:cNvSpPr>
            <a:spLocks noGrp="1"/>
          </p:cNvSpPr>
          <p:nvPr>
            <p:ph type="body" sz="quarter" idx="10"/>
          </p:nvPr>
        </p:nvSpPr>
        <p:spPr>
          <a:xfrm>
            <a:off x="539750" y="1556792"/>
            <a:ext cx="3960242" cy="4032250"/>
          </a:xfrm>
        </p:spPr>
        <p:txBody>
          <a:bodyPr/>
          <a:lstStyle/>
          <a:p>
            <a:pPr marL="0" indent="0">
              <a:buNone/>
            </a:pPr>
            <a:r>
              <a:rPr lang="en-AU" b="1" dirty="0" smtClean="0"/>
              <a:t>Gold Industry</a:t>
            </a:r>
          </a:p>
          <a:p>
            <a:pPr lvl="1"/>
            <a:r>
              <a:rPr lang="en-AU" dirty="0" smtClean="0"/>
              <a:t>19 diagnostic sessions</a:t>
            </a:r>
          </a:p>
          <a:p>
            <a:pPr lvl="1"/>
            <a:r>
              <a:rPr lang="en-AU" dirty="0" smtClean="0"/>
              <a:t>Includes </a:t>
            </a:r>
            <a:r>
              <a:rPr lang="en-AU" dirty="0" err="1" smtClean="0"/>
              <a:t>Barrick</a:t>
            </a:r>
            <a:r>
              <a:rPr lang="en-AU" dirty="0" smtClean="0"/>
              <a:t>, AngloGold Ashanti and Newmont</a:t>
            </a:r>
          </a:p>
        </p:txBody>
      </p:sp>
      <p:sp>
        <p:nvSpPr>
          <p:cNvPr id="11" name="Text Placeholder 1"/>
          <p:cNvSpPr txBox="1">
            <a:spLocks/>
          </p:cNvSpPr>
          <p:nvPr/>
        </p:nvSpPr>
        <p:spPr>
          <a:xfrm>
            <a:off x="4716016" y="1556990"/>
            <a:ext cx="3960242" cy="4032250"/>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Pct val="100000"/>
              <a:buFont typeface="Arial" pitchFamily="34" charset="0"/>
              <a:buNone/>
              <a:tabLst/>
              <a:defRPr/>
            </a:pPr>
            <a:r>
              <a:rPr kumimoji="0" lang="en-AU" sz="2000" b="1" i="0" u="none" strike="noStrike" kern="1200" cap="none" spc="0" normalizeH="0" baseline="0" noProof="0" dirty="0" smtClean="0">
                <a:ln>
                  <a:noFill/>
                </a:ln>
                <a:solidFill>
                  <a:srgbClr val="3E3A39"/>
                </a:solidFill>
                <a:effectLst/>
                <a:uLnTx/>
                <a:uFillTx/>
                <a:latin typeface="+mn-lt"/>
                <a:ea typeface="+mn-ea"/>
                <a:cs typeface="+mn-cs"/>
              </a:rPr>
              <a:t>Mining Industry</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r>
              <a:rPr kumimoji="0" lang="en-AU" sz="2000" b="0" i="0" u="none" strike="noStrike" kern="1200" cap="none" spc="0" normalizeH="0" baseline="0" noProof="0" dirty="0" smtClean="0">
                <a:ln>
                  <a:noFill/>
                </a:ln>
                <a:solidFill>
                  <a:srgbClr val="3E3A39"/>
                </a:solidFill>
                <a:effectLst/>
                <a:uLnTx/>
                <a:uFillTx/>
                <a:latin typeface="+mn-lt"/>
                <a:ea typeface="+mn-ea"/>
                <a:cs typeface="+mn-cs"/>
              </a:rPr>
              <a:t>201 diagnostic sessions</a:t>
            </a:r>
          </a:p>
        </p:txBody>
      </p:sp>
      <p:pic>
        <p:nvPicPr>
          <p:cNvPr id="2" name="Picture 4"/>
          <p:cNvPicPr>
            <a:picLocks noChangeAspect="1" noChangeArrowheads="1"/>
          </p:cNvPicPr>
          <p:nvPr/>
        </p:nvPicPr>
        <p:blipFill>
          <a:blip r:embed="rId2" cstate="print"/>
          <a:srcRect l="8971" t="1087" r="22065" b="7003"/>
          <a:stretch>
            <a:fillRect/>
          </a:stretch>
        </p:blipFill>
        <p:spPr bwMode="auto">
          <a:xfrm>
            <a:off x="4283968" y="2492896"/>
            <a:ext cx="4342636" cy="3761407"/>
          </a:xfrm>
          <a:prstGeom prst="rect">
            <a:avLst/>
          </a:prstGeom>
          <a:noFill/>
          <a:ln w="9525">
            <a:noFill/>
            <a:miter lim="800000"/>
            <a:headEnd/>
            <a:tailEnd/>
          </a:ln>
          <a:effectLst/>
        </p:spPr>
      </p:pic>
    </p:spTree>
    <p:extLst>
      <p:ext uri="{BB962C8B-B14F-4D97-AF65-F5344CB8AC3E}">
        <p14:creationId xmlns="" xmlns:p14="http://schemas.microsoft.com/office/powerpoint/2010/main" val="80958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Star ratings</a:t>
            </a:r>
            <a:endParaRPr lang="en-AU" dirty="0">
              <a:solidFill>
                <a:schemeClr val="tx1">
                  <a:lumMod val="50000"/>
                </a:schemeClr>
              </a:solidFill>
            </a:endParaRPr>
          </a:p>
        </p:txBody>
      </p:sp>
      <p:sp>
        <p:nvSpPr>
          <p:cNvPr id="6" name="Text Placeholder 5"/>
          <p:cNvSpPr>
            <a:spLocks noGrp="1"/>
          </p:cNvSpPr>
          <p:nvPr>
            <p:ph type="body" sz="quarter" idx="10"/>
          </p:nvPr>
        </p:nvSpPr>
        <p:spPr>
          <a:xfrm>
            <a:off x="539750" y="1484784"/>
            <a:ext cx="3960242" cy="4032250"/>
          </a:xfrm>
        </p:spPr>
        <p:txBody>
          <a:bodyPr/>
          <a:lstStyle/>
          <a:p>
            <a:pPr marL="0" indent="0">
              <a:buNone/>
            </a:pPr>
            <a:r>
              <a:rPr lang="en-AU" b="1" dirty="0" smtClean="0"/>
              <a:t>Gold Industry</a:t>
            </a:r>
          </a:p>
          <a:p>
            <a:pPr lvl="1"/>
            <a:r>
              <a:rPr lang="en-AU" dirty="0" smtClean="0"/>
              <a:t>Max: 3</a:t>
            </a:r>
          </a:p>
          <a:p>
            <a:pPr lvl="1"/>
            <a:r>
              <a:rPr lang="en-AU" dirty="0" smtClean="0"/>
              <a:t>Average: 2 stars</a:t>
            </a:r>
          </a:p>
          <a:p>
            <a:pPr lvl="1"/>
            <a:r>
              <a:rPr lang="en-AU" dirty="0" smtClean="0"/>
              <a:t>Average achievement: 29.3%</a:t>
            </a:r>
          </a:p>
          <a:p>
            <a:pPr lvl="1"/>
            <a:r>
              <a:rPr lang="en-AU" dirty="0" smtClean="0"/>
              <a:t>Significant improvement in scores </a:t>
            </a:r>
            <a:endParaRPr lang="en-AU" dirty="0"/>
          </a:p>
          <a:p>
            <a:pPr lvl="2"/>
            <a:r>
              <a:rPr lang="en-AU" dirty="0" smtClean="0"/>
              <a:t>Gold industry out performed the average in the industry</a:t>
            </a:r>
          </a:p>
          <a:p>
            <a:pPr lvl="2"/>
            <a:r>
              <a:rPr lang="en-AU" dirty="0" smtClean="0"/>
              <a:t>No diagnostics after 2009</a:t>
            </a:r>
          </a:p>
        </p:txBody>
      </p:sp>
      <p:sp>
        <p:nvSpPr>
          <p:cNvPr id="2" name="Text Placeholder 1"/>
          <p:cNvSpPr>
            <a:spLocks noGrp="1"/>
          </p:cNvSpPr>
          <p:nvPr>
            <p:ph type="body" sz="quarter" idx="11"/>
          </p:nvPr>
        </p:nvSpPr>
        <p:spPr>
          <a:xfrm>
            <a:off x="4716016" y="1484784"/>
            <a:ext cx="3960242" cy="4032250"/>
          </a:xfrm>
        </p:spPr>
        <p:txBody>
          <a:bodyPr/>
          <a:lstStyle/>
          <a:p>
            <a:pPr marL="0" indent="0">
              <a:buNone/>
            </a:pPr>
            <a:r>
              <a:rPr lang="en-AU" dirty="0" smtClean="0"/>
              <a:t>Mining Industry</a:t>
            </a:r>
            <a:endParaRPr lang="en-AU" b="1" dirty="0"/>
          </a:p>
          <a:p>
            <a:pPr lvl="1"/>
            <a:r>
              <a:rPr lang="en-AU" dirty="0" smtClean="0"/>
              <a:t>Max: 4</a:t>
            </a:r>
            <a:endParaRPr lang="en-AU" dirty="0"/>
          </a:p>
          <a:p>
            <a:pPr lvl="1"/>
            <a:r>
              <a:rPr lang="en-AU" dirty="0" smtClean="0"/>
              <a:t>Average: 2 stars</a:t>
            </a:r>
          </a:p>
          <a:p>
            <a:pPr lvl="1"/>
            <a:r>
              <a:rPr lang="en-AU" dirty="0" smtClean="0"/>
              <a:t>Average achievement: 31.0%</a:t>
            </a:r>
            <a:endParaRPr lang="en-AU" dirty="0"/>
          </a:p>
        </p:txBody>
      </p:sp>
      <p:pic>
        <p:nvPicPr>
          <p:cNvPr id="1026" name="Picture 2"/>
          <p:cNvPicPr>
            <a:picLocks noChangeAspect="1" noChangeArrowheads="1"/>
          </p:cNvPicPr>
          <p:nvPr/>
        </p:nvPicPr>
        <p:blipFill>
          <a:blip r:embed="rId2" cstate="print"/>
          <a:srcRect/>
          <a:stretch>
            <a:fillRect/>
          </a:stretch>
        </p:blipFill>
        <p:spPr bwMode="auto">
          <a:xfrm>
            <a:off x="4492477" y="3717032"/>
            <a:ext cx="4434754" cy="2897709"/>
          </a:xfrm>
          <a:prstGeom prst="rect">
            <a:avLst/>
          </a:prstGeom>
          <a:noFill/>
          <a:ln w="9525">
            <a:noFill/>
            <a:miter lim="800000"/>
            <a:headEnd/>
            <a:tailEnd/>
          </a:ln>
          <a:effectLst/>
        </p:spPr>
      </p:pic>
    </p:spTree>
    <p:extLst>
      <p:ext uri="{BB962C8B-B14F-4D97-AF65-F5344CB8AC3E}">
        <p14:creationId xmlns="" xmlns:p14="http://schemas.microsoft.com/office/powerpoint/2010/main" val="199150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Gold Sector</a:t>
            </a:r>
            <a:endParaRPr lang="en-AU" dirty="0"/>
          </a:p>
        </p:txBody>
      </p:sp>
      <p:pic>
        <p:nvPicPr>
          <p:cNvPr id="2050" name="Picture 2"/>
          <p:cNvPicPr>
            <a:picLocks noChangeAspect="1" noChangeArrowheads="1"/>
          </p:cNvPicPr>
          <p:nvPr/>
        </p:nvPicPr>
        <p:blipFill>
          <a:blip r:embed="rId2" cstate="print"/>
          <a:srcRect/>
          <a:stretch>
            <a:fillRect/>
          </a:stretch>
        </p:blipFill>
        <p:spPr bwMode="auto">
          <a:xfrm>
            <a:off x="539552" y="1628800"/>
            <a:ext cx="7920880" cy="5175576"/>
          </a:xfrm>
          <a:prstGeom prst="rect">
            <a:avLst/>
          </a:prstGeom>
          <a:noFill/>
          <a:ln w="9525">
            <a:noFill/>
            <a:miter lim="800000"/>
            <a:headEnd/>
            <a:tailEnd/>
          </a:ln>
          <a:effectLst/>
        </p:spPr>
      </p:pic>
    </p:spTree>
    <p:extLst>
      <p:ext uri="{BB962C8B-B14F-4D97-AF65-F5344CB8AC3E}">
        <p14:creationId xmlns="" xmlns:p14="http://schemas.microsoft.com/office/powerpoint/2010/main" val="80958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39552" y="1628800"/>
            <a:ext cx="7920880" cy="5175576"/>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Performance in elements: Gold Sector</a:t>
            </a:r>
            <a:endParaRPr lang="en-AU" dirty="0"/>
          </a:p>
        </p:txBody>
      </p:sp>
      <p:sp>
        <p:nvSpPr>
          <p:cNvPr id="4" name="Oval 3"/>
          <p:cNvSpPr/>
          <p:nvPr/>
        </p:nvSpPr>
        <p:spPr>
          <a:xfrm>
            <a:off x="3347864" y="3212976"/>
            <a:ext cx="1152128" cy="1008112"/>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084168" y="2060848"/>
            <a:ext cx="2304256" cy="369332"/>
          </a:xfrm>
          <a:prstGeom prst="rect">
            <a:avLst/>
          </a:prstGeom>
          <a:solidFill>
            <a:schemeClr val="bg1"/>
          </a:solidFill>
        </p:spPr>
        <p:txBody>
          <a:bodyPr wrap="square" rtlCol="0">
            <a:spAutoFit/>
          </a:bodyPr>
          <a:lstStyle/>
          <a:p>
            <a:r>
              <a:rPr lang="en-AU" dirty="0" smtClean="0"/>
              <a:t>Strong performance</a:t>
            </a:r>
            <a:endParaRPr lang="en-AU" dirty="0"/>
          </a:p>
        </p:txBody>
      </p:sp>
      <p:sp>
        <p:nvSpPr>
          <p:cNvPr id="11" name="Oval 10"/>
          <p:cNvSpPr/>
          <p:nvPr/>
        </p:nvSpPr>
        <p:spPr>
          <a:xfrm>
            <a:off x="6444208" y="3284984"/>
            <a:ext cx="360040" cy="1008112"/>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80958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539552" y="1628800"/>
            <a:ext cx="7920880" cy="5175576"/>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Performance in elements: Gold Sector</a:t>
            </a:r>
            <a:endParaRPr lang="en-AU" dirty="0"/>
          </a:p>
        </p:txBody>
      </p:sp>
      <p:sp>
        <p:nvSpPr>
          <p:cNvPr id="4" name="Oval 3"/>
          <p:cNvSpPr/>
          <p:nvPr/>
        </p:nvSpPr>
        <p:spPr>
          <a:xfrm>
            <a:off x="1691680" y="2636912"/>
            <a:ext cx="1368152" cy="648072"/>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1907704" y="1628800"/>
            <a:ext cx="2664296" cy="369332"/>
          </a:xfrm>
          <a:prstGeom prst="rect">
            <a:avLst/>
          </a:prstGeom>
          <a:solidFill>
            <a:schemeClr val="bg1"/>
          </a:solidFill>
        </p:spPr>
        <p:txBody>
          <a:bodyPr wrap="square" rtlCol="0">
            <a:spAutoFit/>
          </a:bodyPr>
          <a:lstStyle/>
          <a:p>
            <a:r>
              <a:rPr lang="en-AU" dirty="0" smtClean="0"/>
              <a:t>Room for improvement</a:t>
            </a:r>
            <a:endParaRPr lang="en-AU" dirty="0"/>
          </a:p>
        </p:txBody>
      </p:sp>
      <p:sp>
        <p:nvSpPr>
          <p:cNvPr id="9" name="Oval 8"/>
          <p:cNvSpPr/>
          <p:nvPr/>
        </p:nvSpPr>
        <p:spPr>
          <a:xfrm>
            <a:off x="4932040" y="1772816"/>
            <a:ext cx="1080120" cy="79208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 xmlns:p14="http://schemas.microsoft.com/office/powerpoint/2010/main" val="809580703"/>
      </p:ext>
    </p:extLst>
  </p:cSld>
  <p:clrMapOvr>
    <a:masterClrMapping/>
  </p:clrMapOvr>
</p:sld>
</file>

<file path=ppt/theme/theme1.xml><?xml version="1.0" encoding="utf-8"?>
<a:theme xmlns:a="http://schemas.openxmlformats.org/drawingml/2006/main" name="Custom Design">
  <a:themeElements>
    <a:clrScheme name="Energetics">
      <a:dk1>
        <a:srgbClr val="5E5F61"/>
      </a:dk1>
      <a:lt1>
        <a:srgbClr val="FFFFFF"/>
      </a:lt1>
      <a:dk2>
        <a:srgbClr val="DD6225"/>
      </a:dk2>
      <a:lt2>
        <a:srgbClr val="FFFFFF"/>
      </a:lt2>
      <a:accent1>
        <a:srgbClr val="F48024"/>
      </a:accent1>
      <a:accent2>
        <a:srgbClr val="5E5F61"/>
      </a:accent2>
      <a:accent3>
        <a:srgbClr val="FDD4B2"/>
      </a:accent3>
      <a:accent4>
        <a:srgbClr val="F8A76B"/>
      </a:accent4>
      <a:accent5>
        <a:srgbClr val="D9823F"/>
      </a:accent5>
      <a:accent6>
        <a:srgbClr val="808184"/>
      </a:accent6>
      <a:hlink>
        <a:srgbClr val="9D540E"/>
      </a:hlink>
      <a:folHlink>
        <a:srgbClr val="5E5F61"/>
      </a:folHlink>
    </a:clrScheme>
    <a:fontScheme name="Energetic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TotalTime>
  <Words>847</Words>
  <Application>Microsoft Office PowerPoint</Application>
  <PresentationFormat>On-screen Show (4:3)</PresentationFormat>
  <Paragraphs>111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One 2 Five Benchmarking Review</vt:lpstr>
      <vt:lpstr>AFSL Disclaimer</vt:lpstr>
      <vt:lpstr>Sectors included in this data set</vt:lpstr>
      <vt:lpstr>Countries included in this data set</vt:lpstr>
      <vt:lpstr>Companies included in this data set</vt:lpstr>
      <vt:lpstr>Star ratings</vt:lpstr>
      <vt:lpstr>Performance in elements: Gold Sector</vt:lpstr>
      <vt:lpstr>Performance in elements: Gold Sector</vt:lpstr>
      <vt:lpstr>Performance in elements: Gold Sector</vt:lpstr>
      <vt:lpstr>Performance in elements: Industry</vt:lpstr>
      <vt:lpstr>Performance in elements: Industry</vt:lpstr>
      <vt:lpstr>Performance in elements: Industry</vt:lpstr>
      <vt:lpstr>Observations</vt:lpstr>
      <vt:lpstr>Critical Actions</vt:lpstr>
      <vt:lpstr>Areas of significant achievement</vt:lpstr>
      <vt:lpstr>Areas most requiring attention</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base</cp:lastModifiedBy>
  <cp:revision>115</cp:revision>
  <dcterms:created xsi:type="dcterms:W3CDTF">2011-03-24T22:12:40Z</dcterms:created>
  <dcterms:modified xsi:type="dcterms:W3CDTF">2013-04-19T03:48:14Z</dcterms:modified>
</cp:coreProperties>
</file>