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5B9DA-00C6-495D-9898-B00DE5424494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27C10-7742-4477-83FA-632069E1D91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3252AD-390E-4729-8D13-1482960BF746}" type="slidenum">
              <a:rPr lang="en-AU" smtClean="0"/>
              <a:pPr/>
              <a:t>1</a:t>
            </a:fld>
            <a:endParaRPr lang="en-A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8BBD29-2A36-4DE6-AF5C-5CBF7BD7B10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5DB5DB-D082-4F1C-942B-7E24129D4B7A}" type="slidenum">
              <a:rPr lang="en-AU" smtClean="0"/>
              <a:pPr>
                <a:defRPr/>
              </a:pPr>
              <a:t>11</a:t>
            </a:fld>
            <a:endParaRPr lang="en-A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5DB5DB-D082-4F1C-942B-7E24129D4B7A}" type="slidenum">
              <a:rPr lang="en-AU" smtClean="0"/>
              <a:pPr>
                <a:defRPr/>
              </a:pPr>
              <a:t>12</a:t>
            </a:fld>
            <a:endParaRPr lang="en-A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5DB5DB-D082-4F1C-942B-7E24129D4B7A}" type="slidenum">
              <a:rPr lang="en-AU" smtClean="0"/>
              <a:pPr>
                <a:defRPr/>
              </a:pPr>
              <a:t>13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5DB5DB-D082-4F1C-942B-7E24129D4B7A}" type="slidenum">
              <a:rPr lang="en-AU" smtClean="0"/>
              <a:pPr>
                <a:defRPr/>
              </a:pPr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5DB5DB-D082-4F1C-942B-7E24129D4B7A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8BBD29-2A36-4DE6-AF5C-5CBF7BD7B10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8BBD29-2A36-4DE6-AF5C-5CBF7BD7B10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8BBD29-2A36-4DE6-AF5C-5CBF7BD7B10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5DB5DB-D082-4F1C-942B-7E24129D4B7A}" type="slidenum">
              <a:rPr lang="en-AU" smtClean="0"/>
              <a:pPr>
                <a:defRPr/>
              </a:pPr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8BBD29-2A36-4DE6-AF5C-5CBF7BD7B10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119A-C20C-415E-84AE-4A51CB853D46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D526-8117-4BA9-AF64-0B9AC861155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119A-C20C-415E-84AE-4A51CB853D46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D526-8117-4BA9-AF64-0B9AC861155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119A-C20C-415E-84AE-4A51CB853D46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D526-8117-4BA9-AF64-0B9AC861155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19063"/>
            <a:ext cx="8534400" cy="5748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119A-C20C-415E-84AE-4A51CB853D46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D526-8117-4BA9-AF64-0B9AC861155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119A-C20C-415E-84AE-4A51CB853D46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D526-8117-4BA9-AF64-0B9AC861155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119A-C20C-415E-84AE-4A51CB853D46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D526-8117-4BA9-AF64-0B9AC861155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119A-C20C-415E-84AE-4A51CB853D46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D526-8117-4BA9-AF64-0B9AC861155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119A-C20C-415E-84AE-4A51CB853D46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D526-8117-4BA9-AF64-0B9AC861155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119A-C20C-415E-84AE-4A51CB853D46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D526-8117-4BA9-AF64-0B9AC861155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119A-C20C-415E-84AE-4A51CB853D46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D526-8117-4BA9-AF64-0B9AC861155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119A-C20C-415E-84AE-4A51CB853D46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D526-8117-4BA9-AF64-0B9AC861155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D119A-C20C-415E-84AE-4A51CB853D46}" type="datetimeFigureOut">
              <a:rPr lang="en-GB" smtClean="0"/>
              <a:t>20/02/2012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2D526-8117-4BA9-AF64-0B9AC861155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2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850" y="1628775"/>
            <a:ext cx="8569325" cy="2376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dirty="0"/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1476375" y="2565400"/>
            <a:ext cx="6335713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pPr algn="ctr"/>
            <a:r>
              <a:rPr lang="en-US" sz="2800" b="1">
                <a:latin typeface="Calibri" pitchFamily="34" charset="0"/>
              </a:rPr>
              <a:t>Coalition for Eco-Efficient Comminution</a:t>
            </a:r>
            <a:endParaRPr lang="en-GB" sz="2800" b="1">
              <a:latin typeface="Calibri" pitchFamily="34" charset="0"/>
            </a:endParaRPr>
          </a:p>
        </p:txBody>
      </p:sp>
      <p:pic>
        <p:nvPicPr>
          <p:cNvPr id="10244" name="Picture 4" descr="ceec_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1700213"/>
            <a:ext cx="579278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60648"/>
            <a:ext cx="37532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31750"/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8"/>
            <a:ext cx="2126341" cy="1059654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85818"/>
          </a:xfrm>
        </p:spPr>
        <p:txBody>
          <a:bodyPr/>
          <a:lstStyle/>
          <a:p>
            <a:r>
              <a:rPr lang="en-AU" dirty="0" smtClean="0"/>
              <a:t>Reduction in Energy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6-7% Australia’s energy on comminution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Mining houses target of 10-20% reduction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But:</a:t>
            </a:r>
          </a:p>
          <a:p>
            <a:pPr lvl="1"/>
            <a:r>
              <a:rPr lang="en-AU" dirty="0" smtClean="0">
                <a:solidFill>
                  <a:schemeClr val="tx1"/>
                </a:solidFill>
              </a:rPr>
              <a:t>Drop in grade + increase in hardness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Need to reduce kWh/t of ore to 40% of existing levels !</a:t>
            </a:r>
          </a:p>
          <a:p>
            <a:pPr algn="ctr">
              <a:buNone/>
            </a:pPr>
            <a:endParaRPr lang="en-AU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en-AU" dirty="0" smtClean="0">
                <a:solidFill>
                  <a:schemeClr val="tx1"/>
                </a:solidFill>
              </a:rPr>
              <a:t>Is this achievable?!</a:t>
            </a:r>
          </a:p>
          <a:p>
            <a:pPr lvl="1"/>
            <a:endParaRPr lang="en-AU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Energy Accounting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525963"/>
          </a:xfrm>
        </p:spPr>
        <p:txBody>
          <a:bodyPr/>
          <a:lstStyle/>
          <a:p>
            <a:r>
              <a:rPr lang="en-AU" dirty="0" smtClean="0"/>
              <a:t>Forced accounting of Carbon Footprint of Steel :</a:t>
            </a:r>
          </a:p>
          <a:p>
            <a:endParaRPr lang="en-AU" dirty="0" smtClean="0"/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infrastructure of plant construction 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consumables in mining process </a:t>
            </a:r>
          </a:p>
          <a:p>
            <a:pPr lvl="1">
              <a:buNone/>
            </a:pPr>
            <a:r>
              <a:rPr lang="en-AU" dirty="0" smtClean="0"/>
              <a:t>–Balls in mills </a:t>
            </a:r>
          </a:p>
          <a:p>
            <a:pPr lvl="1">
              <a:buNone/>
            </a:pPr>
            <a:r>
              <a:rPr lang="en-AU" dirty="0" smtClean="0"/>
              <a:t>–In large mines, can be as much as ¼ million tonnes per annum in ball consumption 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5083" y="2852936"/>
            <a:ext cx="2408917" cy="1805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en-AU" dirty="0" smtClean="0"/>
              <a:t>Total Energy</a:t>
            </a:r>
            <a:endParaRPr lang="en-AU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036116"/>
            <a:ext cx="6912768" cy="5090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Accounting for embodied energy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5445224"/>
            <a:ext cx="6156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A more sustainable approach to assessing comminution</a:t>
            </a:r>
          </a:p>
          <a:p>
            <a:r>
              <a:rPr lang="en-AU" sz="1400" dirty="0" smtClean="0"/>
              <a:t>Efficiency, </a:t>
            </a:r>
            <a:r>
              <a:rPr lang="en-AU" sz="1400" i="1" dirty="0" err="1" smtClean="0"/>
              <a:t>Fiesal</a:t>
            </a:r>
            <a:r>
              <a:rPr lang="en-AU" sz="1400" i="1" dirty="0" smtClean="0"/>
              <a:t> Musa </a:t>
            </a:r>
            <a:r>
              <a:rPr lang="en-AU" sz="1400" i="1" dirty="0"/>
              <a:t>and Rob </a:t>
            </a:r>
            <a:r>
              <a:rPr lang="en-AU" sz="1400" i="1" dirty="0" smtClean="0"/>
              <a:t>Morrison, 2008</a:t>
            </a:r>
            <a:endParaRPr lang="en-A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9396536" y="1772816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GHG = </a:t>
            </a:r>
            <a:endParaRPr lang="en-AU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935" y="1345408"/>
            <a:ext cx="8758553" cy="3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Session 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en-AU" dirty="0" smtClean="0"/>
              <a:t>The energy challenge for comminution</a:t>
            </a:r>
          </a:p>
          <a:p>
            <a:r>
              <a:rPr lang="en-AU" dirty="0" smtClean="0"/>
              <a:t>Key aspects of the challenge</a:t>
            </a:r>
          </a:p>
          <a:p>
            <a:r>
              <a:rPr lang="en-AU" dirty="0" smtClean="0"/>
              <a:t>Total energy – direct and indirect</a:t>
            </a:r>
          </a:p>
          <a:p>
            <a:r>
              <a:rPr lang="en-AU" dirty="0" smtClean="0"/>
              <a:t>Opportunities to improve energy efficiency in comminution</a:t>
            </a:r>
          </a:p>
          <a:p>
            <a:pPr lvl="1"/>
            <a:r>
              <a:rPr lang="en-AU" dirty="0" smtClean="0"/>
              <a:t>Mine to mill and beyond (integrating blasting)</a:t>
            </a:r>
          </a:p>
          <a:p>
            <a:pPr lvl="1"/>
            <a:r>
              <a:rPr lang="en-AU" dirty="0" smtClean="0"/>
              <a:t>Upgrading ore, Coarse recovery,   Sorting</a:t>
            </a:r>
          </a:p>
          <a:p>
            <a:pPr lvl="1"/>
            <a:r>
              <a:rPr lang="en-AU" dirty="0" smtClean="0"/>
              <a:t>Multiple process streams</a:t>
            </a:r>
          </a:p>
          <a:p>
            <a:pPr lvl="1"/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Some key challenges</a:t>
            </a:r>
            <a:endParaRPr lang="en-AU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2567" y="1600200"/>
            <a:ext cx="54588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56176" y="6093296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Michaux 2011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Energy</a:t>
            </a:r>
            <a:endParaRPr lang="en-GB" dirty="0"/>
          </a:p>
        </p:txBody>
      </p:sp>
      <p:pic>
        <p:nvPicPr>
          <p:cNvPr id="5" name="Content Placeholder 4" descr="S Presentations_B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479704" y="0"/>
            <a:ext cx="2664296" cy="1374806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6145" y="2780928"/>
            <a:ext cx="2147855" cy="24208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2016224" cy="1586394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pPr lvl="0"/>
            <a:r>
              <a:rPr lang="en-AU" dirty="0" smtClean="0"/>
              <a:t>Energy comes at great cost to our world and societies</a:t>
            </a:r>
          </a:p>
          <a:p>
            <a:pPr lvl="1"/>
            <a:endParaRPr lang="en-AU" dirty="0" smtClean="0"/>
          </a:p>
          <a:p>
            <a:pPr lvl="0"/>
            <a:r>
              <a:rPr lang="en-AU" dirty="0" smtClean="0"/>
              <a:t>We should use it wisely and optimally</a:t>
            </a:r>
          </a:p>
          <a:p>
            <a:pPr lvl="1"/>
            <a:endParaRPr lang="en-AU" dirty="0" smtClean="0"/>
          </a:p>
          <a:p>
            <a:pPr lvl="0"/>
            <a:r>
              <a:rPr lang="en-AU" dirty="0" smtClean="0"/>
              <a:t>Society pressure is enforcing this</a:t>
            </a:r>
          </a:p>
          <a:p>
            <a:pPr lvl="1"/>
            <a:endParaRPr lang="en-AU" dirty="0" smtClean="0"/>
          </a:p>
          <a:p>
            <a:pPr lvl="0"/>
            <a:r>
              <a:rPr lang="en-AU" dirty="0" smtClean="0"/>
              <a:t>We need to be proactive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Energy use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1412776"/>
          <a:ext cx="7887252" cy="444215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971813"/>
                <a:gridCol w="1971813"/>
                <a:gridCol w="1971813"/>
                <a:gridCol w="1971813"/>
              </a:tblGrid>
              <a:tr h="1123100">
                <a:tc>
                  <a:txBody>
                    <a:bodyPr/>
                    <a:lstStyle/>
                    <a:p>
                      <a:pPr algn="ctr"/>
                      <a:r>
                        <a:rPr lang="en-AU" sz="3600" dirty="0" smtClean="0"/>
                        <a:t>Stage</a:t>
                      </a:r>
                      <a:endParaRPr lang="en-GB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600" dirty="0" smtClean="0"/>
                        <a:t>Feed, mm</a:t>
                      </a:r>
                      <a:endParaRPr lang="en-GB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600" dirty="0" smtClean="0"/>
                        <a:t>Prod, mm</a:t>
                      </a:r>
                      <a:endParaRPr lang="en-GB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600" dirty="0" smtClean="0"/>
                        <a:t>Energy, %</a:t>
                      </a:r>
                      <a:endParaRPr lang="en-GB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686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Mining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&gt;1000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&lt;300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1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686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Crushing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300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20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10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686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Milling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20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0.1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89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686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subtotal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100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686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Fine grinding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0.1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0.008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100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Energy Efficiency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AU" dirty="0" smtClean="0">
                <a:solidFill>
                  <a:schemeClr val="tx1"/>
                </a:solidFill>
              </a:rPr>
              <a:t>We use &gt;3 times energy in a mill </a:t>
            </a:r>
          </a:p>
          <a:p>
            <a:pPr algn="ctr">
              <a:buNone/>
            </a:pPr>
            <a:r>
              <a:rPr lang="en-AU" dirty="0" smtClean="0">
                <a:solidFill>
                  <a:schemeClr val="tx1"/>
                </a:solidFill>
              </a:rPr>
              <a:t>relative to single particle breakage</a:t>
            </a:r>
          </a:p>
          <a:p>
            <a:pPr algn="ctr">
              <a:buNone/>
            </a:pPr>
            <a:endParaRPr lang="en-AU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en-AU" dirty="0" smtClean="0">
                <a:solidFill>
                  <a:schemeClr val="tx1"/>
                </a:solidFill>
              </a:rPr>
              <a:t>Mills 30 – 40% efficient</a:t>
            </a:r>
          </a:p>
          <a:p>
            <a:pPr algn="ctr">
              <a:buNone/>
            </a:pPr>
            <a:endParaRPr lang="en-AU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en-AU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en-AU" dirty="0" smtClean="0">
                <a:solidFill>
                  <a:schemeClr val="tx1"/>
                </a:solidFill>
              </a:rPr>
              <a:t>60 – 70%</a:t>
            </a:r>
          </a:p>
          <a:p>
            <a:pPr algn="ctr">
              <a:buNone/>
            </a:pPr>
            <a:r>
              <a:rPr lang="en-AU" dirty="0" smtClean="0">
                <a:solidFill>
                  <a:schemeClr val="tx1"/>
                </a:solidFill>
              </a:rPr>
              <a:t>Opportunity</a:t>
            </a:r>
          </a:p>
          <a:p>
            <a:endParaRPr lang="en-GB" dirty="0"/>
          </a:p>
        </p:txBody>
      </p:sp>
      <p:sp>
        <p:nvSpPr>
          <p:cNvPr id="5" name="Down Arrow 4"/>
          <p:cNvSpPr>
            <a:spLocks noChangeArrowheads="1"/>
          </p:cNvSpPr>
          <p:nvPr/>
        </p:nvSpPr>
        <p:spPr bwMode="auto">
          <a:xfrm>
            <a:off x="4357686" y="4000504"/>
            <a:ext cx="285752" cy="85725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Energy Saving Opportunities</a:t>
            </a:r>
            <a:endParaRPr lang="en-AU" dirty="0"/>
          </a:p>
        </p:txBody>
      </p:sp>
      <p:graphicFrame>
        <p:nvGraphicFramePr>
          <p:cNvPr id="79874" name="Object 12"/>
          <p:cNvGraphicFramePr>
            <a:graphicFrameLocks noChangeAspect="1"/>
          </p:cNvGraphicFramePr>
          <p:nvPr>
            <p:ph idx="1"/>
          </p:nvPr>
        </p:nvGraphicFramePr>
        <p:xfrm>
          <a:off x="468313" y="1301750"/>
          <a:ext cx="7920037" cy="4992688"/>
        </p:xfrm>
        <a:graphic>
          <a:graphicData uri="http://schemas.openxmlformats.org/presentationml/2006/ole">
            <p:oleObj spid="_x0000_s1026" name="Worksheet" r:id="rId4" imgW="11791980" imgH="743893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395536" y="260648"/>
            <a:ext cx="8534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75927" tIns="38889" rIns="75927" bIns="38889" anchor="ctr"/>
          <a:lstStyle/>
          <a:p>
            <a:pPr defTabSz="758825">
              <a:lnSpc>
                <a:spcPct val="90000"/>
              </a:lnSpc>
            </a:pPr>
            <a:r>
              <a:rPr lang="en-US" sz="2800" b="1" dirty="0">
                <a:solidFill>
                  <a:srgbClr val="000099"/>
                </a:solidFill>
                <a:latin typeface="Times New Roman" pitchFamily="18" charset="0"/>
              </a:rPr>
              <a:t>Energy Saving Opportunity in U.S. Mining Industry</a:t>
            </a:r>
            <a:br>
              <a:rPr lang="en-US" sz="2800" b="1" dirty="0">
                <a:solidFill>
                  <a:srgbClr val="000099"/>
                </a:solidFill>
                <a:latin typeface="Times New Roman" pitchFamily="18" charset="0"/>
              </a:rPr>
            </a:br>
            <a:r>
              <a:rPr lang="en-US" sz="2800" b="1" dirty="0">
                <a:solidFill>
                  <a:srgbClr val="000099"/>
                </a:solidFill>
                <a:latin typeface="Times New Roman" pitchFamily="18" charset="0"/>
              </a:rPr>
              <a:t>(Mining Process Equipment)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076056" y="6381328"/>
            <a:ext cx="290195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/>
              <a:t>Source:  Mining Energy Bandwidth Study (Draft 2007)</a:t>
            </a:r>
          </a:p>
        </p:txBody>
      </p:sp>
      <p:graphicFrame>
        <p:nvGraphicFramePr>
          <p:cNvPr id="2050" name="Object 9"/>
          <p:cNvGraphicFramePr>
            <a:graphicFrameLocks noChangeAspect="1"/>
          </p:cNvGraphicFramePr>
          <p:nvPr>
            <p:ph/>
          </p:nvPr>
        </p:nvGraphicFramePr>
        <p:xfrm>
          <a:off x="0" y="620688"/>
          <a:ext cx="8985250" cy="5664200"/>
        </p:xfrm>
        <a:graphic>
          <a:graphicData uri="http://schemas.openxmlformats.org/presentationml/2006/ole">
            <p:oleObj spid="_x0000_s2050" name="Worksheet" r:id="rId4" imgW="11791980" imgH="743893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55776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800" dirty="0" smtClean="0"/>
              <a:t>BCS, June 2007. Mining industry energy bandwidth study. US Department of energy</a:t>
            </a:r>
            <a:endParaRPr lang="en-GB" sz="1800" dirty="0"/>
          </a:p>
        </p:txBody>
      </p:sp>
      <p:grpSp>
        <p:nvGrpSpPr>
          <p:cNvPr id="2" name="Group 13"/>
          <p:cNvGrpSpPr/>
          <p:nvPr/>
        </p:nvGrpSpPr>
        <p:grpSpPr>
          <a:xfrm>
            <a:off x="1403648" y="260648"/>
            <a:ext cx="7056784" cy="5688632"/>
            <a:chOff x="1907704" y="836712"/>
            <a:chExt cx="6748462" cy="5387975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email"/>
            <a:srcRect l="12549" t="16280" r="12248"/>
            <a:stretch>
              <a:fillRect/>
            </a:stretch>
          </p:blipFill>
          <p:spPr bwMode="auto">
            <a:xfrm>
              <a:off x="1907704" y="836712"/>
              <a:ext cx="6748462" cy="538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7"/>
            <p:cNvSpPr/>
            <p:nvPr/>
          </p:nvSpPr>
          <p:spPr>
            <a:xfrm>
              <a:off x="3757112" y="2051712"/>
              <a:ext cx="642942" cy="3571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Oval 8"/>
            <p:cNvSpPr/>
            <p:nvPr/>
          </p:nvSpPr>
          <p:spPr>
            <a:xfrm>
              <a:off x="5757376" y="1980274"/>
              <a:ext cx="642942" cy="3571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Oval 9"/>
            <p:cNvSpPr/>
            <p:nvPr/>
          </p:nvSpPr>
          <p:spPr>
            <a:xfrm>
              <a:off x="5185872" y="1837398"/>
              <a:ext cx="642942" cy="3571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Oval 10"/>
            <p:cNvSpPr/>
            <p:nvPr/>
          </p:nvSpPr>
          <p:spPr>
            <a:xfrm>
              <a:off x="5042996" y="5837926"/>
              <a:ext cx="642942" cy="3571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Oval 11"/>
            <p:cNvSpPr/>
            <p:nvPr/>
          </p:nvSpPr>
          <p:spPr>
            <a:xfrm>
              <a:off x="2267744" y="4077072"/>
              <a:ext cx="1214446" cy="7143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Oval 12"/>
            <p:cNvSpPr/>
            <p:nvPr/>
          </p:nvSpPr>
          <p:spPr>
            <a:xfrm>
              <a:off x="6328880" y="2194588"/>
              <a:ext cx="642942" cy="357190"/>
            </a:xfrm>
            <a:prstGeom prst="ellipse">
              <a:avLst/>
            </a:prstGeom>
            <a:noFill/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296</Words>
  <Application>Microsoft Office PowerPoint</Application>
  <PresentationFormat>On-screen Show (4:3)</PresentationFormat>
  <Paragraphs>94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Worksheet</vt:lpstr>
      <vt:lpstr>Slide 1</vt:lpstr>
      <vt:lpstr>Session 1</vt:lpstr>
      <vt:lpstr>Some key challenges</vt:lpstr>
      <vt:lpstr>Energy</vt:lpstr>
      <vt:lpstr>Energy use</vt:lpstr>
      <vt:lpstr>Energy Efficiency</vt:lpstr>
      <vt:lpstr>Energy Saving Opportunities</vt:lpstr>
      <vt:lpstr>Slide 8</vt:lpstr>
      <vt:lpstr>Slide 9</vt:lpstr>
      <vt:lpstr>Reduction in Energy use</vt:lpstr>
      <vt:lpstr>Energy Accounting</vt:lpstr>
      <vt:lpstr>Total Energy</vt:lpstr>
      <vt:lpstr>Accounting for embodied energy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boucaut</dc:creator>
  <cp:lastModifiedBy>sarah boucaut</cp:lastModifiedBy>
  <cp:revision>1</cp:revision>
  <dcterms:created xsi:type="dcterms:W3CDTF">2012-02-19T22:37:24Z</dcterms:created>
  <dcterms:modified xsi:type="dcterms:W3CDTF">2012-02-19T22:38:46Z</dcterms:modified>
</cp:coreProperties>
</file>